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301" r:id="rId3"/>
    <p:sldId id="289" r:id="rId4"/>
    <p:sldId id="258" r:id="rId5"/>
    <p:sldId id="303" r:id="rId6"/>
    <p:sldId id="330" r:id="rId7"/>
    <p:sldId id="287" r:id="rId8"/>
    <p:sldId id="290" r:id="rId9"/>
    <p:sldId id="291" r:id="rId10"/>
    <p:sldId id="292" r:id="rId11"/>
    <p:sldId id="293" r:id="rId12"/>
    <p:sldId id="324" r:id="rId13"/>
    <p:sldId id="329" r:id="rId14"/>
    <p:sldId id="304" r:id="rId15"/>
    <p:sldId id="262" r:id="rId16"/>
    <p:sldId id="263" r:id="rId17"/>
    <p:sldId id="259" r:id="rId18"/>
    <p:sldId id="305" r:id="rId19"/>
    <p:sldId id="308" r:id="rId20"/>
    <p:sldId id="310" r:id="rId21"/>
    <p:sldId id="312" r:id="rId22"/>
    <p:sldId id="318" r:id="rId23"/>
    <p:sldId id="319" r:id="rId24"/>
    <p:sldId id="320" r:id="rId25"/>
    <p:sldId id="328" r:id="rId26"/>
    <p:sldId id="327" r:id="rId27"/>
    <p:sldId id="311" r:id="rId28"/>
    <p:sldId id="306" r:id="rId29"/>
    <p:sldId id="314" r:id="rId30"/>
    <p:sldId id="315" r:id="rId31"/>
    <p:sldId id="316" r:id="rId32"/>
    <p:sldId id="326" r:id="rId33"/>
    <p:sldId id="321" r:id="rId34"/>
    <p:sldId id="266" r:id="rId35"/>
    <p:sldId id="325"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85986" autoAdjust="0"/>
  </p:normalViewPr>
  <p:slideViewPr>
    <p:cSldViewPr snapToGrid="0">
      <p:cViewPr varScale="1">
        <p:scale>
          <a:sx n="78" d="100"/>
          <a:sy n="78" d="100"/>
        </p:scale>
        <p:origin x="16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7839DE-C517-4945-AF2E-B5A57482E765}" type="datetimeFigureOut">
              <a:rPr lang="en-US" smtClean="0"/>
              <a:t>1/24/2017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B0729-D520-4377-9318-70F57D1D5AC0}" type="slidenum">
              <a:rPr lang="en-US" smtClean="0"/>
              <a:t>‹#›</a:t>
            </a:fld>
            <a:endParaRPr lang="en-US"/>
          </a:p>
        </p:txBody>
      </p:sp>
    </p:spTree>
    <p:extLst>
      <p:ext uri="{BB962C8B-B14F-4D97-AF65-F5344CB8AC3E}">
        <p14:creationId xmlns:p14="http://schemas.microsoft.com/office/powerpoint/2010/main" val="582331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endParaRPr lang="en-US" dirty="0"/>
          </a:p>
        </p:txBody>
      </p:sp>
      <p:sp>
        <p:nvSpPr>
          <p:cNvPr id="4" name="Slide Number Placeholder 3"/>
          <p:cNvSpPr>
            <a:spLocks noGrp="1"/>
          </p:cNvSpPr>
          <p:nvPr>
            <p:ph type="sldNum" sz="quarter" idx="10"/>
          </p:nvPr>
        </p:nvSpPr>
        <p:spPr/>
        <p:txBody>
          <a:bodyPr/>
          <a:lstStyle/>
          <a:p>
            <a:fld id="{55CB0729-D520-4377-9318-70F57D1D5AC0}" type="slidenum">
              <a:rPr lang="en-US" smtClean="0"/>
              <a:t>3</a:t>
            </a:fld>
            <a:endParaRPr lang="en-US"/>
          </a:p>
        </p:txBody>
      </p:sp>
    </p:spTree>
    <p:extLst>
      <p:ext uri="{BB962C8B-B14F-4D97-AF65-F5344CB8AC3E}">
        <p14:creationId xmlns:p14="http://schemas.microsoft.com/office/powerpoint/2010/main" val="1074425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One star – one submitter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SNPs were taken from the following sources: Cystic Fibrosis/HIV/ASD/SIDS/Genochip (</a:t>
            </a:r>
            <a:r>
              <a:rPr lang="en-US" sz="1200" b="0" kern="1200" smtClean="0">
                <a:solidFill>
                  <a:schemeClr val="tx1"/>
                </a:solidFill>
                <a:effectLst/>
                <a:latin typeface="+mn-lt"/>
                <a:ea typeface="+mn-ea"/>
                <a:cs typeface="+mn-cs"/>
              </a:rPr>
              <a:t>not functional)/</a:t>
            </a:r>
            <a:r>
              <a:rPr lang="en-US" smtClean="0"/>
              <a:t>Non </a:t>
            </a:r>
            <a:r>
              <a:rPr lang="en-US" dirty="0" smtClean="0"/>
              <a:t>disease SNPs/traits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5CB0729-D520-4377-9318-70F57D1D5AC0}" type="slidenum">
              <a:rPr lang="en-US" smtClean="0"/>
              <a:t>33</a:t>
            </a:fld>
            <a:endParaRPr lang="en-US"/>
          </a:p>
        </p:txBody>
      </p:sp>
    </p:spTree>
    <p:extLst>
      <p:ext uri="{BB962C8B-B14F-4D97-AF65-F5344CB8AC3E}">
        <p14:creationId xmlns:p14="http://schemas.microsoft.com/office/powerpoint/2010/main" val="1291341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http://stats.seandolinar.com/statistics-probability-vs-odds/</a:t>
            </a:r>
            <a:endParaRPr lang="en-US" dirty="0"/>
          </a:p>
        </p:txBody>
      </p:sp>
      <p:sp>
        <p:nvSpPr>
          <p:cNvPr id="4" name="Slide Number Placeholder 3"/>
          <p:cNvSpPr>
            <a:spLocks noGrp="1"/>
          </p:cNvSpPr>
          <p:nvPr>
            <p:ph type="sldNum" sz="quarter" idx="10"/>
          </p:nvPr>
        </p:nvSpPr>
        <p:spPr/>
        <p:txBody>
          <a:bodyPr/>
          <a:lstStyle/>
          <a:p>
            <a:fld id="{55CB0729-D520-4377-9318-70F57D1D5AC0}" type="slidenum">
              <a:rPr lang="en-US" smtClean="0"/>
              <a:t>6</a:t>
            </a:fld>
            <a:endParaRPr lang="en-US"/>
          </a:p>
        </p:txBody>
      </p:sp>
    </p:spTree>
    <p:extLst>
      <p:ext uri="{BB962C8B-B14F-4D97-AF65-F5344CB8AC3E}">
        <p14:creationId xmlns:p14="http://schemas.microsoft.com/office/powerpoint/2010/main" val="110002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Explaining Odds Ratios - </a:t>
            </a:r>
            <a:r>
              <a:rPr lang="en-US" dirty="0" smtClean="0"/>
              <a:t>https://www.ncbi.nlm.nih.gov/pmc/articles/PMC2938757/</a:t>
            </a:r>
            <a:endParaRPr lang="en-US" dirty="0"/>
          </a:p>
        </p:txBody>
      </p:sp>
      <p:sp>
        <p:nvSpPr>
          <p:cNvPr id="4" name="Slide Number Placeholder 3"/>
          <p:cNvSpPr>
            <a:spLocks noGrp="1"/>
          </p:cNvSpPr>
          <p:nvPr>
            <p:ph type="sldNum" sz="quarter" idx="10"/>
          </p:nvPr>
        </p:nvSpPr>
        <p:spPr/>
        <p:txBody>
          <a:bodyPr/>
          <a:lstStyle/>
          <a:p>
            <a:fld id="{55CB0729-D520-4377-9318-70F57D1D5AC0}" type="slidenum">
              <a:rPr lang="en-US" smtClean="0"/>
              <a:t>7</a:t>
            </a:fld>
            <a:endParaRPr lang="en-US"/>
          </a:p>
        </p:txBody>
      </p:sp>
    </p:spTree>
    <p:extLst>
      <p:ext uri="{BB962C8B-B14F-4D97-AF65-F5344CB8AC3E}">
        <p14:creationId xmlns:p14="http://schemas.microsoft.com/office/powerpoint/2010/main" val="526139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http://sphweb.bumc.bu.edu/otlt/MPH-Modules/EP/EP713_Association/EP713_Association3.html</a:t>
            </a:r>
            <a:endParaRPr lang="en-US" dirty="0"/>
          </a:p>
        </p:txBody>
      </p:sp>
      <p:sp>
        <p:nvSpPr>
          <p:cNvPr id="4" name="Slide Number Placeholder 3"/>
          <p:cNvSpPr>
            <a:spLocks noGrp="1"/>
          </p:cNvSpPr>
          <p:nvPr>
            <p:ph type="sldNum" sz="quarter" idx="10"/>
          </p:nvPr>
        </p:nvSpPr>
        <p:spPr/>
        <p:txBody>
          <a:bodyPr/>
          <a:lstStyle/>
          <a:p>
            <a:fld id="{55CB0729-D520-4377-9318-70F57D1D5AC0}" type="slidenum">
              <a:rPr lang="en-US" smtClean="0"/>
              <a:t>10</a:t>
            </a:fld>
            <a:endParaRPr lang="en-US"/>
          </a:p>
        </p:txBody>
      </p:sp>
    </p:spTree>
    <p:extLst>
      <p:ext uri="{BB962C8B-B14F-4D97-AF65-F5344CB8AC3E}">
        <p14:creationId xmlns:p14="http://schemas.microsoft.com/office/powerpoint/2010/main" val="277217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Mechanisms through which noncoding variants influence human disease</a:t>
            </a:r>
          </a:p>
          <a:p>
            <a:r>
              <a:rPr lang="en-US" dirty="0" smtClean="0"/>
              <a:t>http://compbio.mit.edu/publications/81_Ward_NatureBiotechnology_12.pdf</a:t>
            </a:r>
            <a:endParaRPr lang="en-US" dirty="0"/>
          </a:p>
        </p:txBody>
      </p:sp>
      <p:sp>
        <p:nvSpPr>
          <p:cNvPr id="4" name="Slide Number Placeholder 3"/>
          <p:cNvSpPr>
            <a:spLocks noGrp="1"/>
          </p:cNvSpPr>
          <p:nvPr>
            <p:ph type="sldNum" sz="quarter" idx="10"/>
          </p:nvPr>
        </p:nvSpPr>
        <p:spPr/>
        <p:txBody>
          <a:bodyPr/>
          <a:lstStyle/>
          <a:p>
            <a:fld id="{55CB0729-D520-4377-9318-70F57D1D5AC0}" type="slidenum">
              <a:rPr lang="en-US" smtClean="0"/>
              <a:t>17</a:t>
            </a:fld>
            <a:endParaRPr lang="en-US"/>
          </a:p>
        </p:txBody>
      </p:sp>
    </p:spTree>
    <p:extLst>
      <p:ext uri="{BB962C8B-B14F-4D97-AF65-F5344CB8AC3E}">
        <p14:creationId xmlns:p14="http://schemas.microsoft.com/office/powerpoint/2010/main" val="198444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http://www.messagetoeagle.com/are-some-of-our-dreams-glimpses-from-a-parallel-universe/</a:t>
            </a:r>
            <a:endParaRPr lang="en-US" dirty="0"/>
          </a:p>
        </p:txBody>
      </p:sp>
      <p:sp>
        <p:nvSpPr>
          <p:cNvPr id="4" name="Slide Number Placeholder 3"/>
          <p:cNvSpPr>
            <a:spLocks noGrp="1"/>
          </p:cNvSpPr>
          <p:nvPr>
            <p:ph type="sldNum" sz="quarter" idx="10"/>
          </p:nvPr>
        </p:nvSpPr>
        <p:spPr/>
        <p:txBody>
          <a:bodyPr/>
          <a:lstStyle/>
          <a:p>
            <a:fld id="{55CB0729-D520-4377-9318-70F57D1D5AC0}" type="slidenum">
              <a:rPr lang="en-US" smtClean="0"/>
              <a:t>19</a:t>
            </a:fld>
            <a:endParaRPr lang="en-US"/>
          </a:p>
        </p:txBody>
      </p:sp>
    </p:spTree>
    <p:extLst>
      <p:ext uri="{BB962C8B-B14F-4D97-AF65-F5344CB8AC3E}">
        <p14:creationId xmlns:p14="http://schemas.microsoft.com/office/powerpoint/2010/main" val="2012744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tools get in? different predictors give different answers? Which predictors to use? Which categories to use? Only</a:t>
            </a:r>
            <a:r>
              <a:rPr lang="en-US" baseline="0" dirty="0" smtClean="0"/>
              <a:t> standard </a:t>
            </a:r>
            <a:r>
              <a:rPr lang="en-US" baseline="0" smtClean="0"/>
              <a:t>settings are used</a:t>
            </a:r>
            <a:endParaRPr lang="en-US" dirty="0"/>
          </a:p>
        </p:txBody>
      </p:sp>
      <p:sp>
        <p:nvSpPr>
          <p:cNvPr id="4" name="Slide Number Placeholder 3"/>
          <p:cNvSpPr>
            <a:spLocks noGrp="1"/>
          </p:cNvSpPr>
          <p:nvPr>
            <p:ph type="sldNum" sz="quarter" idx="10"/>
          </p:nvPr>
        </p:nvSpPr>
        <p:spPr/>
        <p:txBody>
          <a:bodyPr/>
          <a:lstStyle/>
          <a:p>
            <a:fld id="{55CB0729-D520-4377-9318-70F57D1D5AC0}" type="slidenum">
              <a:rPr lang="en-US" smtClean="0"/>
              <a:t>21</a:t>
            </a:fld>
            <a:endParaRPr lang="en-US"/>
          </a:p>
        </p:txBody>
      </p:sp>
    </p:spTree>
    <p:extLst>
      <p:ext uri="{BB962C8B-B14F-4D97-AF65-F5344CB8AC3E}">
        <p14:creationId xmlns:p14="http://schemas.microsoft.com/office/powerpoint/2010/main" val="355919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http://compbio.mit.edu/publications/81_Ward_NatureBiotechnology_12.pdf</a:t>
            </a:r>
            <a:endParaRPr lang="en-US" dirty="0"/>
          </a:p>
        </p:txBody>
      </p:sp>
      <p:sp>
        <p:nvSpPr>
          <p:cNvPr id="4" name="Slide Number Placeholder 3"/>
          <p:cNvSpPr>
            <a:spLocks noGrp="1"/>
          </p:cNvSpPr>
          <p:nvPr>
            <p:ph type="sldNum" sz="quarter" idx="10"/>
          </p:nvPr>
        </p:nvSpPr>
        <p:spPr/>
        <p:txBody>
          <a:bodyPr/>
          <a:lstStyle/>
          <a:p>
            <a:fld id="{55CB0729-D520-4377-9318-70F57D1D5AC0}" type="slidenum">
              <a:rPr lang="en-US" smtClean="0"/>
              <a:t>29</a:t>
            </a:fld>
            <a:endParaRPr lang="en-US"/>
          </a:p>
        </p:txBody>
      </p:sp>
    </p:spTree>
    <p:extLst>
      <p:ext uri="{BB962C8B-B14F-4D97-AF65-F5344CB8AC3E}">
        <p14:creationId xmlns:p14="http://schemas.microsoft.com/office/powerpoint/2010/main" val="31492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https://genomebiology.biomedcentral.com/articles/10.1186/s13059-016-0869-4</a:t>
            </a:r>
            <a:endParaRPr lang="en-US" dirty="0"/>
          </a:p>
        </p:txBody>
      </p:sp>
      <p:sp>
        <p:nvSpPr>
          <p:cNvPr id="4" name="Slide Number Placeholder 3"/>
          <p:cNvSpPr>
            <a:spLocks noGrp="1"/>
          </p:cNvSpPr>
          <p:nvPr>
            <p:ph type="sldNum" sz="quarter" idx="10"/>
          </p:nvPr>
        </p:nvSpPr>
        <p:spPr/>
        <p:txBody>
          <a:bodyPr/>
          <a:lstStyle/>
          <a:p>
            <a:fld id="{55CB0729-D520-4377-9318-70F57D1D5AC0}" type="slidenum">
              <a:rPr lang="en-US" smtClean="0"/>
              <a:t>30</a:t>
            </a:fld>
            <a:endParaRPr lang="en-US"/>
          </a:p>
        </p:txBody>
      </p:sp>
    </p:spTree>
    <p:extLst>
      <p:ext uri="{BB962C8B-B14F-4D97-AF65-F5344CB8AC3E}">
        <p14:creationId xmlns:p14="http://schemas.microsoft.com/office/powerpoint/2010/main" val="55703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FB4F44F-8E80-4424-B67D-8F2B9B84AD3A}" type="datetime1">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7C662-FF45-451A-9EC9-A9E0F58051BD}" type="slidenum">
              <a:rPr lang="en-US" smtClean="0"/>
              <a:t>‹#›</a:t>
            </a:fld>
            <a:endParaRPr lang="en-US"/>
          </a:p>
        </p:txBody>
      </p:sp>
    </p:spTree>
    <p:extLst>
      <p:ext uri="{BB962C8B-B14F-4D97-AF65-F5344CB8AC3E}">
        <p14:creationId xmlns:p14="http://schemas.microsoft.com/office/powerpoint/2010/main" val="229420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8A95CE-26BF-4396-83CD-BE5B9846FC7E}" type="datetime1">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7C662-FF45-451A-9EC9-A9E0F58051BD}" type="slidenum">
              <a:rPr lang="en-US" smtClean="0"/>
              <a:t>‹#›</a:t>
            </a:fld>
            <a:endParaRPr lang="en-US"/>
          </a:p>
        </p:txBody>
      </p:sp>
    </p:spTree>
    <p:extLst>
      <p:ext uri="{BB962C8B-B14F-4D97-AF65-F5344CB8AC3E}">
        <p14:creationId xmlns:p14="http://schemas.microsoft.com/office/powerpoint/2010/main" val="572749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E31966-719F-4592-A752-AEA0DB406949}" type="datetime1">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7C662-FF45-451A-9EC9-A9E0F58051BD}" type="slidenum">
              <a:rPr lang="en-US" smtClean="0"/>
              <a:t>‹#›</a:t>
            </a:fld>
            <a:endParaRPr lang="en-US"/>
          </a:p>
        </p:txBody>
      </p:sp>
    </p:spTree>
    <p:extLst>
      <p:ext uri="{BB962C8B-B14F-4D97-AF65-F5344CB8AC3E}">
        <p14:creationId xmlns:p14="http://schemas.microsoft.com/office/powerpoint/2010/main" val="3013640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21E9FD-1DB9-44EE-AFAF-4FC74411E29F}" type="datetime1">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7C662-FF45-451A-9EC9-A9E0F58051BD}" type="slidenum">
              <a:rPr lang="en-US" smtClean="0"/>
              <a:t>‹#›</a:t>
            </a:fld>
            <a:endParaRPr lang="en-US"/>
          </a:p>
        </p:txBody>
      </p:sp>
    </p:spTree>
    <p:extLst>
      <p:ext uri="{BB962C8B-B14F-4D97-AF65-F5344CB8AC3E}">
        <p14:creationId xmlns:p14="http://schemas.microsoft.com/office/powerpoint/2010/main" val="3071562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ECD73C-4C8A-4F16-9091-B1B487CAF9AF}" type="datetime1">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7C662-FF45-451A-9EC9-A9E0F58051BD}" type="slidenum">
              <a:rPr lang="en-US" smtClean="0"/>
              <a:t>‹#›</a:t>
            </a:fld>
            <a:endParaRPr lang="en-US"/>
          </a:p>
        </p:txBody>
      </p:sp>
    </p:spTree>
    <p:extLst>
      <p:ext uri="{BB962C8B-B14F-4D97-AF65-F5344CB8AC3E}">
        <p14:creationId xmlns:p14="http://schemas.microsoft.com/office/powerpoint/2010/main" val="510326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72C0F78-9D28-46A6-BF1B-051C9E40C748}" type="datetime1">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7C662-FF45-451A-9EC9-A9E0F58051BD}" type="slidenum">
              <a:rPr lang="en-US" smtClean="0"/>
              <a:t>‹#›</a:t>
            </a:fld>
            <a:endParaRPr lang="en-US"/>
          </a:p>
        </p:txBody>
      </p:sp>
    </p:spTree>
    <p:extLst>
      <p:ext uri="{BB962C8B-B14F-4D97-AF65-F5344CB8AC3E}">
        <p14:creationId xmlns:p14="http://schemas.microsoft.com/office/powerpoint/2010/main" val="2851784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AB9DE1-20DC-442E-AF15-857381BB8788}" type="datetime1">
              <a:rPr lang="en-US" smtClean="0"/>
              <a:t>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77C662-FF45-451A-9EC9-A9E0F58051BD}" type="slidenum">
              <a:rPr lang="en-US" smtClean="0"/>
              <a:t>‹#›</a:t>
            </a:fld>
            <a:endParaRPr lang="en-US"/>
          </a:p>
        </p:txBody>
      </p:sp>
    </p:spTree>
    <p:extLst>
      <p:ext uri="{BB962C8B-B14F-4D97-AF65-F5344CB8AC3E}">
        <p14:creationId xmlns:p14="http://schemas.microsoft.com/office/powerpoint/2010/main" val="1003795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D665DC7-5A59-480A-B2B8-DC581552F058}" type="datetime1">
              <a:rPr lang="en-US" smtClean="0"/>
              <a:t>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77C662-FF45-451A-9EC9-A9E0F58051BD}" type="slidenum">
              <a:rPr lang="en-US" smtClean="0"/>
              <a:t>‹#›</a:t>
            </a:fld>
            <a:endParaRPr lang="en-US"/>
          </a:p>
        </p:txBody>
      </p:sp>
    </p:spTree>
    <p:extLst>
      <p:ext uri="{BB962C8B-B14F-4D97-AF65-F5344CB8AC3E}">
        <p14:creationId xmlns:p14="http://schemas.microsoft.com/office/powerpoint/2010/main" val="790170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B83D04-0429-4F39-9687-FC67A24B3114}" type="datetime1">
              <a:rPr lang="en-US" smtClean="0"/>
              <a:t>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77C662-FF45-451A-9EC9-A9E0F58051BD}" type="slidenum">
              <a:rPr lang="en-US" smtClean="0"/>
              <a:t>‹#›</a:t>
            </a:fld>
            <a:endParaRPr lang="en-US"/>
          </a:p>
        </p:txBody>
      </p:sp>
    </p:spTree>
    <p:extLst>
      <p:ext uri="{BB962C8B-B14F-4D97-AF65-F5344CB8AC3E}">
        <p14:creationId xmlns:p14="http://schemas.microsoft.com/office/powerpoint/2010/main" val="3329098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F70D88-696D-4FEF-90F5-D6312192A92D}" type="datetime1">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7C662-FF45-451A-9EC9-A9E0F58051BD}" type="slidenum">
              <a:rPr lang="en-US" smtClean="0"/>
              <a:t>‹#›</a:t>
            </a:fld>
            <a:endParaRPr lang="en-US"/>
          </a:p>
        </p:txBody>
      </p:sp>
    </p:spTree>
    <p:extLst>
      <p:ext uri="{BB962C8B-B14F-4D97-AF65-F5344CB8AC3E}">
        <p14:creationId xmlns:p14="http://schemas.microsoft.com/office/powerpoint/2010/main" val="284467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D5A3DA-D027-4EE6-99AE-085DCE1B9B40}" type="datetime1">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7C662-FF45-451A-9EC9-A9E0F58051BD}" type="slidenum">
              <a:rPr lang="en-US" smtClean="0"/>
              <a:t>‹#›</a:t>
            </a:fld>
            <a:endParaRPr lang="en-US"/>
          </a:p>
        </p:txBody>
      </p:sp>
    </p:spTree>
    <p:extLst>
      <p:ext uri="{BB962C8B-B14F-4D97-AF65-F5344CB8AC3E}">
        <p14:creationId xmlns:p14="http://schemas.microsoft.com/office/powerpoint/2010/main" val="827222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422425-5DFA-45ED-861E-03E336CDA784}" type="datetime1">
              <a:rPr lang="en-US" smtClean="0"/>
              <a:t>1/24/2017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7C662-FF45-451A-9EC9-A9E0F58051BD}" type="slidenum">
              <a:rPr lang="en-US" smtClean="0"/>
              <a:t>‹#›</a:t>
            </a:fld>
            <a:endParaRPr lang="en-US"/>
          </a:p>
        </p:txBody>
      </p:sp>
    </p:spTree>
    <p:extLst>
      <p:ext uri="{BB962C8B-B14F-4D97-AF65-F5344CB8AC3E}">
        <p14:creationId xmlns:p14="http://schemas.microsoft.com/office/powerpoint/2010/main" val="1887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medcalc.org/calc/relative_risk.ph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theanalysisfactor.com/the-difference-between-relative-risk-and-odds-ratio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annovar.openbioinformatics.org/en/latest/" TargetMode="External"/><Relationship Id="rId4" Type="http://schemas.openxmlformats.org/officeDocument/2006/relationships/hyperlink" Target="https://sites.google.com/site/jpopgen/dbNSF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wannovar.wglab.or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ensembl.org/index.html"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portals.broadinstitute.org/oncotator/"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hyperlink" Target="https://gemini.readthedocs.org/en/lates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provean.jcvi.org/about.v1.0.php"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www.pathwaycommons.org/" TargetMode="External"/><Relationship Id="rId13" Type="http://schemas.openxmlformats.org/officeDocument/2006/relationships/hyperlink" Target="http://www.ingenuity.com/products/ipa" TargetMode="External"/><Relationship Id="rId3" Type="http://schemas.openxmlformats.org/officeDocument/2006/relationships/hyperlink" Target="http://cpdb.molgen.mpg.de/" TargetMode="External"/><Relationship Id="rId7" Type="http://schemas.openxmlformats.org/officeDocument/2006/relationships/hyperlink" Target="http://vanburenlab.medicine.tamhsc.edu/cognoscente.shtml" TargetMode="External"/><Relationship Id="rId12" Type="http://schemas.openxmlformats.org/officeDocument/2006/relationships/hyperlink" Target="http://bioconductor.org/" TargetMode="External"/><Relationship Id="rId2" Type="http://schemas.openxmlformats.org/officeDocument/2006/relationships/hyperlink" Target="http://david.abcc.ncifcrf.gov/tools.jsp" TargetMode="External"/><Relationship Id="rId1" Type="http://schemas.openxmlformats.org/officeDocument/2006/relationships/slideLayout" Target="../slideLayouts/slideLayout1.xml"/><Relationship Id="rId6" Type="http://schemas.openxmlformats.org/officeDocument/2006/relationships/hyperlink" Target="http://www.pantherdb.org/" TargetMode="External"/><Relationship Id="rId11" Type="http://schemas.openxmlformats.org/officeDocument/2006/relationships/hyperlink" Target="http://csbi.ltdk.helsinki.fi/moksiskaan/" TargetMode="External"/><Relationship Id="rId5" Type="http://schemas.openxmlformats.org/officeDocument/2006/relationships/hyperlink" Target="http://www.broadinstitute.org/gsea/msigdb/index.jsp" TargetMode="External"/><Relationship Id="rId15" Type="http://schemas.openxmlformats.org/officeDocument/2006/relationships/hyperlink" Target="http://lsresearch.thomsonreuters.com/" TargetMode="External"/><Relationship Id="rId10" Type="http://schemas.openxmlformats.org/officeDocument/2006/relationships/hyperlink" Target="http://www.pathvisio.org/" TargetMode="External"/><Relationship Id="rId4" Type="http://schemas.openxmlformats.org/officeDocument/2006/relationships/hyperlink" Target="http://www.netgestalt.org/" TargetMode="External"/><Relationship Id="rId9" Type="http://schemas.openxmlformats.org/officeDocument/2006/relationships/hyperlink" Target="http://www.reactome.org/" TargetMode="External"/><Relationship Id="rId14" Type="http://schemas.openxmlformats.org/officeDocument/2006/relationships/hyperlink" Target="https://apps.advaitabio.com/ipg/hom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www.ncbi.nlm.nih.gov/pmc/articles/PMC293875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www.medcalc.org/calc/odds_ratio.php"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ncbi.nlm.nih.gov/pubmed/17341484?dopt=Abstrac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611502"/>
            <a:ext cx="9144000" cy="246498"/>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4166358"/>
            <a:ext cx="8524770" cy="2462213"/>
          </a:xfrm>
          <a:prstGeom prst="rect">
            <a:avLst/>
          </a:prstGeom>
        </p:spPr>
        <p:txBody>
          <a:bodyPr wrap="none">
            <a:spAutoFit/>
          </a:bodyPr>
          <a:lstStyle/>
          <a:p>
            <a:pPr marL="285750" indent="-285750">
              <a:buFont typeface="Wingdings" panose="05000000000000000000" pitchFamily="2" charset="2"/>
              <a:buChar char="v"/>
            </a:pPr>
            <a:r>
              <a:rPr lang="en-US" sz="2200" dirty="0" smtClean="0">
                <a:solidFill>
                  <a:srgbClr val="FF0000"/>
                </a:solidFill>
                <a:latin typeface="Times New Roman" panose="02020603050405020304" pitchFamily="18" charset="0"/>
                <a:cs typeface="Times New Roman" panose="02020603050405020304" pitchFamily="18" charset="0"/>
              </a:rPr>
              <a:t>Introduction to variant annotation</a:t>
            </a:r>
          </a:p>
          <a:p>
            <a:pPr marL="285750" indent="-285750">
              <a:buFont typeface="Wingdings" panose="05000000000000000000" pitchFamily="2" charset="2"/>
              <a:buChar char="v"/>
            </a:pPr>
            <a:r>
              <a:rPr lang="en-US" sz="2200" i="1" dirty="0" smtClean="0">
                <a:solidFill>
                  <a:srgbClr val="FF0000"/>
                </a:solidFill>
                <a:latin typeface="Times New Roman" panose="02020603050405020304" pitchFamily="18" charset="0"/>
                <a:cs typeface="Times New Roman" panose="02020603050405020304" pitchFamily="18" charset="0"/>
              </a:rPr>
              <a:t>Odds Ratio</a:t>
            </a:r>
            <a:r>
              <a:rPr lang="en-US" sz="2200" dirty="0" smtClean="0">
                <a:solidFill>
                  <a:srgbClr val="FF0000"/>
                </a:solidFill>
                <a:latin typeface="Times New Roman" panose="02020603050405020304" pitchFamily="18" charset="0"/>
                <a:cs typeface="Times New Roman" panose="02020603050405020304" pitchFamily="18" charset="0"/>
              </a:rPr>
              <a:t> and </a:t>
            </a:r>
            <a:r>
              <a:rPr lang="en-US" sz="2200" i="1" dirty="0" smtClean="0">
                <a:solidFill>
                  <a:srgbClr val="FF0000"/>
                </a:solidFill>
                <a:latin typeface="Times New Roman" panose="02020603050405020304" pitchFamily="18" charset="0"/>
                <a:cs typeface="Times New Roman" panose="02020603050405020304" pitchFamily="18" charset="0"/>
              </a:rPr>
              <a:t>Relative Risks</a:t>
            </a:r>
          </a:p>
          <a:p>
            <a:pPr marL="285750" indent="-285750">
              <a:buFont typeface="Wingdings" panose="05000000000000000000" pitchFamily="2" charset="2"/>
              <a:buChar char="v"/>
            </a:pPr>
            <a:r>
              <a:rPr lang="en-US" sz="2200" dirty="0" smtClean="0">
                <a:solidFill>
                  <a:srgbClr val="FF0000"/>
                </a:solidFill>
                <a:latin typeface="Times New Roman" panose="02020603050405020304" pitchFamily="18" charset="0"/>
                <a:cs typeface="Times New Roman" panose="02020603050405020304" pitchFamily="18" charset="0"/>
              </a:rPr>
              <a:t>Finding </a:t>
            </a:r>
            <a:r>
              <a:rPr lang="en-US" sz="2200" dirty="0">
                <a:solidFill>
                  <a:srgbClr val="FF0000"/>
                </a:solidFill>
                <a:latin typeface="Times New Roman" panose="02020603050405020304" pitchFamily="18" charset="0"/>
                <a:cs typeface="Times New Roman" panose="02020603050405020304" pitchFamily="18" charset="0"/>
              </a:rPr>
              <a:t>the mutations causative of </a:t>
            </a:r>
            <a:r>
              <a:rPr lang="en-US" sz="2200" dirty="0" smtClean="0">
                <a:solidFill>
                  <a:srgbClr val="FF0000"/>
                </a:solidFill>
                <a:latin typeface="Times New Roman" panose="02020603050405020304" pitchFamily="18" charset="0"/>
                <a:cs typeface="Times New Roman" panose="02020603050405020304" pitchFamily="18" charset="0"/>
              </a:rPr>
              <a:t>diseases</a:t>
            </a:r>
          </a:p>
          <a:p>
            <a:pPr marL="285750" indent="-285750">
              <a:buFont typeface="Wingdings" panose="05000000000000000000" pitchFamily="2" charset="2"/>
              <a:buChar char="v"/>
            </a:pPr>
            <a:r>
              <a:rPr lang="en-US" sz="2200" dirty="0">
                <a:solidFill>
                  <a:srgbClr val="FF0000"/>
                </a:solidFill>
                <a:latin typeface="Times New Roman" panose="02020603050405020304" pitchFamily="18" charset="0"/>
                <a:cs typeface="Times New Roman" panose="02020603050405020304" pitchFamily="18" charset="0"/>
              </a:rPr>
              <a:t>Annotation tools </a:t>
            </a:r>
            <a:r>
              <a:rPr lang="en-US" sz="2200" dirty="0" smtClean="0">
                <a:solidFill>
                  <a:srgbClr val="FF0000"/>
                </a:solidFill>
                <a:latin typeface="Times New Roman" panose="02020603050405020304" pitchFamily="18" charset="0"/>
                <a:cs typeface="Times New Roman" panose="02020603050405020304" pitchFamily="18" charset="0"/>
              </a:rPr>
              <a:t>(ANNOVAR, </a:t>
            </a:r>
            <a:r>
              <a:rPr lang="en-US" sz="2200" dirty="0" err="1" smtClean="0">
                <a:solidFill>
                  <a:srgbClr val="FF0000"/>
                </a:solidFill>
                <a:latin typeface="Times New Roman" panose="02020603050405020304" pitchFamily="18" charset="0"/>
                <a:cs typeface="Times New Roman" panose="02020603050405020304" pitchFamily="18" charset="0"/>
              </a:rPr>
              <a:t>wANNOVAR</a:t>
            </a:r>
            <a:r>
              <a:rPr lang="en-US" sz="2200" dirty="0">
                <a:solidFill>
                  <a:srgbClr val="FF0000"/>
                </a:solidFill>
                <a:latin typeface="Times New Roman" panose="02020603050405020304" pitchFamily="18" charset="0"/>
                <a:cs typeface="Times New Roman" panose="02020603050405020304" pitchFamily="18" charset="0"/>
              </a:rPr>
              <a:t>, Variant Effect </a:t>
            </a:r>
            <a:r>
              <a:rPr lang="en-US" sz="2200" dirty="0" smtClean="0">
                <a:solidFill>
                  <a:srgbClr val="FF0000"/>
                </a:solidFill>
                <a:latin typeface="Times New Roman" panose="02020603050405020304" pitchFamily="18" charset="0"/>
                <a:cs typeface="Times New Roman" panose="02020603050405020304" pitchFamily="18" charset="0"/>
              </a:rPr>
              <a:t>Predictor)</a:t>
            </a:r>
          </a:p>
          <a:p>
            <a:pPr marL="285750" indent="-285750">
              <a:buFont typeface="Wingdings" panose="05000000000000000000" pitchFamily="2" charset="2"/>
              <a:buChar char="v"/>
            </a:pPr>
            <a:r>
              <a:rPr lang="en-US" sz="2200" dirty="0" smtClean="0">
                <a:solidFill>
                  <a:srgbClr val="FF0000"/>
                </a:solidFill>
                <a:latin typeface="Times New Roman" panose="02020603050405020304" pitchFamily="18" charset="0"/>
                <a:cs typeface="Times New Roman" panose="02020603050405020304" pitchFamily="18" charset="0"/>
              </a:rPr>
              <a:t>Understanding the annotation and the </a:t>
            </a:r>
            <a:r>
              <a:rPr lang="en-US" sz="2200" dirty="0" err="1" smtClean="0">
                <a:solidFill>
                  <a:srgbClr val="FF0000"/>
                </a:solidFill>
                <a:latin typeface="Times New Roman" panose="02020603050405020304" pitchFamily="18" charset="0"/>
                <a:cs typeface="Times New Roman" panose="02020603050405020304" pitchFamily="18" charset="0"/>
              </a:rPr>
              <a:t>ClinVar</a:t>
            </a:r>
            <a:r>
              <a:rPr lang="en-US" sz="2200" dirty="0" smtClean="0">
                <a:solidFill>
                  <a:srgbClr val="FF0000"/>
                </a:solidFill>
                <a:latin typeface="Times New Roman" panose="02020603050405020304" pitchFamily="18" charset="0"/>
                <a:cs typeface="Times New Roman" panose="02020603050405020304" pitchFamily="18" charset="0"/>
              </a:rPr>
              <a:t> database</a:t>
            </a:r>
            <a:endParaRPr lang="en-US" sz="2200" dirty="0">
              <a:solidFill>
                <a:srgbClr val="FF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200" dirty="0" smtClean="0">
                <a:solidFill>
                  <a:srgbClr val="FF0000"/>
                </a:solidFill>
                <a:latin typeface="Times New Roman" panose="02020603050405020304" pitchFamily="18" charset="0"/>
                <a:cs typeface="Times New Roman" panose="02020603050405020304" pitchFamily="18" charset="0"/>
              </a:rPr>
              <a:t>Population structure </a:t>
            </a:r>
          </a:p>
          <a:p>
            <a:pPr marL="285750" indent="-285750">
              <a:buFont typeface="Wingdings" panose="05000000000000000000" pitchFamily="2" charset="2"/>
              <a:buChar char="v"/>
            </a:pPr>
            <a:r>
              <a:rPr lang="en-US" sz="2200" dirty="0" smtClean="0">
                <a:solidFill>
                  <a:srgbClr val="FF0000"/>
                </a:solidFill>
                <a:latin typeface="Times New Roman" panose="02020603050405020304" pitchFamily="18" charset="0"/>
                <a:cs typeface="Times New Roman" panose="02020603050405020304" pitchFamily="18" charset="0"/>
              </a:rPr>
              <a:t>Loss-of-function variants</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249870" y="0"/>
            <a:ext cx="6409188" cy="553998"/>
          </a:xfrm>
          <a:prstGeom prst="rect">
            <a:avLst/>
          </a:prstGeom>
          <a:solidFill>
            <a:schemeClr val="bg1"/>
          </a:solidFill>
        </p:spPr>
        <p:txBody>
          <a:bodyPr wrap="square">
            <a:spAutoFit/>
          </a:bodyPr>
          <a:lstStyle/>
          <a:p>
            <a:pPr algn="ctr"/>
            <a:r>
              <a:rPr lang="en-US" sz="3000" b="1" dirty="0">
                <a:effectLst>
                  <a:outerShdw blurRad="38100" dist="38100" dir="2700000" algn="tl">
                    <a:srgbClr val="000000">
                      <a:alpha val="43137"/>
                    </a:srgbClr>
                  </a:outerShdw>
                </a:effectLst>
              </a:rPr>
              <a:t>Variant </a:t>
            </a:r>
            <a:r>
              <a:rPr lang="en-US" sz="3000" b="1" dirty="0" smtClean="0">
                <a:effectLst>
                  <a:outerShdw blurRad="38100" dist="38100" dir="2700000" algn="tl">
                    <a:srgbClr val="000000">
                      <a:alpha val="43137"/>
                    </a:srgbClr>
                  </a:outerShdw>
                </a:effectLst>
              </a:rPr>
              <a:t>annotation</a:t>
            </a:r>
          </a:p>
        </p:txBody>
      </p:sp>
      <p:sp>
        <p:nvSpPr>
          <p:cNvPr id="5" name="Rectangle 4"/>
          <p:cNvSpPr/>
          <p:nvPr/>
        </p:nvSpPr>
        <p:spPr>
          <a:xfrm>
            <a:off x="2676088" y="6611502"/>
            <a:ext cx="3405930" cy="276999"/>
          </a:xfrm>
          <a:prstGeom prst="rect">
            <a:avLst/>
          </a:prstGeom>
        </p:spPr>
        <p:txBody>
          <a:bodyPr wrap="square">
            <a:spAutoFit/>
          </a:bodyPr>
          <a:lstStyle/>
          <a:p>
            <a:r>
              <a:rPr lang="en-US" sz="1200" dirty="0"/>
              <a:t>Variant annotation – January </a:t>
            </a:r>
            <a:r>
              <a:rPr lang="en-US" sz="1200" dirty="0" smtClean="0"/>
              <a:t>2017 </a:t>
            </a:r>
            <a:r>
              <a:rPr lang="en-US" sz="1200" dirty="0"/>
              <a:t>– Eran Elhaik</a:t>
            </a:r>
          </a:p>
        </p:txBody>
      </p:sp>
      <p:pic>
        <p:nvPicPr>
          <p:cNvPr id="6" name="Picture 5"/>
          <p:cNvPicPr>
            <a:picLocks noChangeAspect="1"/>
          </p:cNvPicPr>
          <p:nvPr/>
        </p:nvPicPr>
        <p:blipFill>
          <a:blip r:embed="rId2"/>
          <a:stretch>
            <a:fillRect/>
          </a:stretch>
        </p:blipFill>
        <p:spPr>
          <a:xfrm>
            <a:off x="2793535" y="553998"/>
            <a:ext cx="3365164" cy="3357209"/>
          </a:xfrm>
          <a:prstGeom prst="rect">
            <a:avLst/>
          </a:prstGeom>
        </p:spPr>
      </p:pic>
      <p:sp>
        <p:nvSpPr>
          <p:cNvPr id="7" name="Slide Number Placeholder 6"/>
          <p:cNvSpPr>
            <a:spLocks noGrp="1"/>
          </p:cNvSpPr>
          <p:nvPr>
            <p:ph type="sldNum" sz="quarter" idx="12"/>
          </p:nvPr>
        </p:nvSpPr>
        <p:spPr/>
        <p:txBody>
          <a:bodyPr/>
          <a:lstStyle/>
          <a:p>
            <a:fld id="{9D77C662-FF45-451A-9EC9-A9E0F58051BD}" type="slidenum">
              <a:rPr lang="en-US" smtClean="0"/>
              <a:t>1</a:t>
            </a:fld>
            <a:endParaRPr lang="en-US"/>
          </a:p>
        </p:txBody>
      </p:sp>
    </p:spTree>
    <p:extLst>
      <p:ext uri="{BB962C8B-B14F-4D97-AF65-F5344CB8AC3E}">
        <p14:creationId xmlns:p14="http://schemas.microsoft.com/office/powerpoint/2010/main" val="3167228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972232" y="3087329"/>
            <a:ext cx="4957916" cy="3262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77C662-FF45-451A-9EC9-A9E0F58051BD}" type="slidenum">
              <a:rPr lang="en-US" smtClean="0"/>
              <a:t>10</a:t>
            </a:fld>
            <a:endParaRPr lang="en-US"/>
          </a:p>
        </p:txBody>
      </p:sp>
      <p:sp>
        <p:nvSpPr>
          <p:cNvPr id="5" name="Rectangle 4"/>
          <p:cNvSpPr/>
          <p:nvPr/>
        </p:nvSpPr>
        <p:spPr>
          <a:xfrm>
            <a:off x="0" y="0"/>
            <a:ext cx="2375971" cy="553998"/>
          </a:xfrm>
          <a:prstGeom prst="rect">
            <a:avLst/>
          </a:prstGeom>
        </p:spPr>
        <p:txBody>
          <a:bodyPr wrap="none">
            <a:spAutoFit/>
          </a:bodyPr>
          <a:lstStyle/>
          <a:p>
            <a:r>
              <a:rPr lang="en-US" sz="3000" b="1" dirty="0">
                <a:solidFill>
                  <a:srgbClr val="2389DC"/>
                </a:solidFill>
                <a:latin typeface="Times New Roman" panose="02020603050405020304" pitchFamily="18" charset="0"/>
                <a:cs typeface="Times New Roman" panose="02020603050405020304" pitchFamily="18" charset="0"/>
              </a:rPr>
              <a:t>Relative </a:t>
            </a:r>
            <a:r>
              <a:rPr lang="en-US" sz="3000" b="1" dirty="0" smtClean="0">
                <a:solidFill>
                  <a:srgbClr val="2389DC"/>
                </a:solidFill>
                <a:latin typeface="Times New Roman" panose="02020603050405020304" pitchFamily="18" charset="0"/>
                <a:cs typeface="Times New Roman" panose="02020603050405020304" pitchFamily="18" charset="0"/>
              </a:rPr>
              <a:t>Risk</a:t>
            </a:r>
            <a:endParaRPr lang="en-US" sz="30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185747" y="3197358"/>
            <a:ext cx="3689555" cy="1691046"/>
          </a:xfrm>
          <a:prstGeom prst="rect">
            <a:avLst/>
          </a:prstGeom>
        </p:spPr>
      </p:pic>
      <p:pic>
        <p:nvPicPr>
          <p:cNvPr id="7" name="Picture 6"/>
          <p:cNvPicPr>
            <a:picLocks noChangeAspect="1"/>
          </p:cNvPicPr>
          <p:nvPr/>
        </p:nvPicPr>
        <p:blipFill>
          <a:blip r:embed="rId4"/>
          <a:stretch>
            <a:fillRect/>
          </a:stretch>
        </p:blipFill>
        <p:spPr>
          <a:xfrm>
            <a:off x="4027077" y="4971602"/>
            <a:ext cx="4848225" cy="514350"/>
          </a:xfrm>
          <a:prstGeom prst="rect">
            <a:avLst/>
          </a:prstGeom>
        </p:spPr>
      </p:pic>
      <p:pic>
        <p:nvPicPr>
          <p:cNvPr id="8" name="Picture 7"/>
          <p:cNvPicPr>
            <a:picLocks noChangeAspect="1"/>
          </p:cNvPicPr>
          <p:nvPr/>
        </p:nvPicPr>
        <p:blipFill>
          <a:blip r:embed="rId5"/>
          <a:stretch>
            <a:fillRect/>
          </a:stretch>
        </p:blipFill>
        <p:spPr>
          <a:xfrm>
            <a:off x="4290398" y="5652349"/>
            <a:ext cx="4591050" cy="638175"/>
          </a:xfrm>
          <a:prstGeom prst="rect">
            <a:avLst/>
          </a:prstGeom>
        </p:spPr>
      </p:pic>
      <p:sp>
        <p:nvSpPr>
          <p:cNvPr id="9" name="Rectangle 8"/>
          <p:cNvSpPr/>
          <p:nvPr/>
        </p:nvSpPr>
        <p:spPr>
          <a:xfrm>
            <a:off x="106925" y="583057"/>
            <a:ext cx="8930149" cy="2246769"/>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111111"/>
                </a:solidFill>
                <a:latin typeface="Times New Roman" panose="02020603050405020304" pitchFamily="18" charset="0"/>
                <a:cs typeface="Times New Roman" panose="02020603050405020304" pitchFamily="18" charset="0"/>
              </a:rPr>
              <a:t>RR is another way of measuring the effect of treatment.</a:t>
            </a:r>
          </a:p>
          <a:p>
            <a:pPr marL="342900" indent="-342900">
              <a:buFont typeface="Arial" panose="020B0604020202020204" pitchFamily="34" charset="0"/>
              <a:buChar char="•"/>
            </a:pPr>
            <a:r>
              <a:rPr lang="en-US" sz="2000" dirty="0" smtClean="0">
                <a:solidFill>
                  <a:srgbClr val="111111"/>
                </a:solidFill>
                <a:latin typeface="Times New Roman" panose="02020603050405020304" pitchFamily="18" charset="0"/>
                <a:cs typeface="Times New Roman" panose="02020603050405020304" pitchFamily="18" charset="0"/>
              </a:rPr>
              <a:t>OR </a:t>
            </a:r>
            <a:r>
              <a:rPr lang="en-US" sz="2000" dirty="0" smtClean="0">
                <a:solidFill>
                  <a:srgbClr val="111111"/>
                </a:solidFill>
                <a:latin typeface="Times New Roman" panose="02020603050405020304" pitchFamily="18" charset="0"/>
                <a:cs typeface="Times New Roman" panose="02020603050405020304" pitchFamily="18" charset="0"/>
              </a:rPr>
              <a:t>and RR are oftentimes used interchangeably, but they mean different things. </a:t>
            </a:r>
          </a:p>
          <a:p>
            <a:pPr marL="342900" indent="-342900">
              <a:buFont typeface="Arial" panose="020B0604020202020204" pitchFamily="34" charset="0"/>
              <a:buChar char="•"/>
            </a:pPr>
            <a:r>
              <a:rPr lang="en-US" sz="2000" dirty="0" smtClean="0">
                <a:solidFill>
                  <a:srgbClr val="111111"/>
                </a:solidFill>
                <a:latin typeface="Times New Roman" panose="02020603050405020304" pitchFamily="18" charset="0"/>
                <a:cs typeface="Times New Roman" panose="02020603050405020304" pitchFamily="18" charset="0"/>
              </a:rPr>
              <a:t>OR is a ratio of two </a:t>
            </a:r>
            <a:r>
              <a:rPr lang="en-US" sz="2000" b="1" u="sng" dirty="0" smtClean="0">
                <a:solidFill>
                  <a:srgbClr val="111111"/>
                </a:solidFill>
                <a:latin typeface="Times New Roman" panose="02020603050405020304" pitchFamily="18" charset="0"/>
                <a:cs typeface="Times New Roman" panose="02020603050405020304" pitchFamily="18" charset="0"/>
              </a:rPr>
              <a:t>odds</a:t>
            </a:r>
            <a:r>
              <a:rPr lang="en-US" sz="2000" dirty="0" smtClean="0">
                <a:solidFill>
                  <a:srgbClr val="111111"/>
                </a:solidFill>
                <a:latin typeface="Times New Roman" panose="02020603050405020304" pitchFamily="18" charset="0"/>
                <a:cs typeface="Times New Roman" panose="02020603050405020304" pitchFamily="18" charset="0"/>
              </a:rPr>
              <a:t> (obvious, right?) </a:t>
            </a:r>
          </a:p>
          <a:p>
            <a:pPr marL="342900" indent="-342900">
              <a:buFont typeface="Arial" panose="020B0604020202020204" pitchFamily="34" charset="0"/>
              <a:buChar char="•"/>
            </a:pPr>
            <a:r>
              <a:rPr lang="en-US" sz="2000" dirty="0" smtClean="0">
                <a:solidFill>
                  <a:srgbClr val="111111"/>
                </a:solidFill>
                <a:latin typeface="Times New Roman" panose="02020603050405020304" pitchFamily="18" charset="0"/>
                <a:cs typeface="Times New Roman" panose="02020603050405020304" pitchFamily="18" charset="0"/>
              </a:rPr>
              <a:t>RR is a ratio of two </a:t>
            </a:r>
            <a:r>
              <a:rPr lang="en-US" sz="2000" b="1" u="sng" dirty="0" smtClean="0">
                <a:solidFill>
                  <a:srgbClr val="111111"/>
                </a:solidFill>
                <a:latin typeface="Times New Roman" panose="02020603050405020304" pitchFamily="18" charset="0"/>
                <a:cs typeface="Times New Roman" panose="02020603050405020304" pitchFamily="18" charset="0"/>
              </a:rPr>
              <a:t>probabilities</a:t>
            </a:r>
            <a:r>
              <a:rPr lang="en-US" sz="2000" dirty="0" smtClean="0">
                <a:solidFill>
                  <a:srgbClr val="11111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dirty="0" smtClean="0">
                <a:solidFill>
                  <a:srgbClr val="111111"/>
                </a:solidFill>
                <a:latin typeface="Times New Roman" panose="02020603050405020304" pitchFamily="18" charset="0"/>
                <a:cs typeface="Times New Roman" panose="02020603050405020304" pitchFamily="18" charset="0"/>
              </a:rPr>
              <a:t>RR=1, the treatment made no difference. RR&gt;1 the treatment has higher risk of failing compared to controls. RR&lt;1 the treatment has lower risk of failing </a:t>
            </a:r>
            <a:r>
              <a:rPr lang="en-US" sz="2000" dirty="0" smtClean="0">
                <a:solidFill>
                  <a:srgbClr val="111111"/>
                </a:solidFill>
                <a:latin typeface="Times New Roman" panose="02020603050405020304" pitchFamily="18" charset="0"/>
                <a:cs typeface="Times New Roman" panose="02020603050405020304" pitchFamily="18" charset="0"/>
              </a:rPr>
              <a:t>compared </a:t>
            </a:r>
            <a:r>
              <a:rPr lang="en-US" sz="2000" dirty="0" smtClean="0">
                <a:solidFill>
                  <a:srgbClr val="111111"/>
                </a:solidFill>
                <a:latin typeface="Times New Roman" panose="02020603050405020304" pitchFamily="18" charset="0"/>
                <a:cs typeface="Times New Roman" panose="02020603050405020304" pitchFamily="18" charset="0"/>
              </a:rPr>
              <a:t>to controls.</a:t>
            </a:r>
            <a:endParaRPr lang="en-US" sz="2000" dirty="0">
              <a:latin typeface="Times New Roman" panose="02020603050405020304" pitchFamily="18" charset="0"/>
              <a:cs typeface="Times New Roman" panose="02020603050405020304" pitchFamily="18" charset="0"/>
            </a:endParaRPr>
          </a:p>
        </p:txBody>
      </p:sp>
      <p:sp>
        <p:nvSpPr>
          <p:cNvPr id="11" name="Rectangle 10"/>
          <p:cNvSpPr/>
          <p:nvPr/>
        </p:nvSpPr>
        <p:spPr>
          <a:xfrm>
            <a:off x="-1" y="3058270"/>
            <a:ext cx="4100053" cy="1631216"/>
          </a:xfrm>
          <a:prstGeom prst="rect">
            <a:avLst/>
          </a:prstGeom>
        </p:spPr>
        <p:txBody>
          <a:bodyPr wrap="square">
            <a:spAutoFit/>
          </a:bodyPr>
          <a:lstStyle/>
          <a:p>
            <a:r>
              <a:rPr lang="en-US" sz="2000" dirty="0">
                <a:solidFill>
                  <a:srgbClr val="111111"/>
                </a:solidFill>
                <a:latin typeface="Times New Roman" panose="02020603050405020304" pitchFamily="18" charset="0"/>
                <a:cs typeface="Times New Roman" panose="02020603050405020304" pitchFamily="18" charset="0"/>
              </a:rPr>
              <a:t>The probability of an event in the Treatment group is a/(</a:t>
            </a:r>
            <a:r>
              <a:rPr lang="en-US" sz="2000" dirty="0" err="1">
                <a:solidFill>
                  <a:srgbClr val="111111"/>
                </a:solidFill>
                <a:latin typeface="Times New Roman" panose="02020603050405020304" pitchFamily="18" charset="0"/>
                <a:cs typeface="Times New Roman" panose="02020603050405020304" pitchFamily="18" charset="0"/>
              </a:rPr>
              <a:t>a+b</a:t>
            </a:r>
            <a:r>
              <a:rPr lang="en-US" sz="2000" dirty="0">
                <a:solidFill>
                  <a:srgbClr val="111111"/>
                </a:solidFill>
                <a:latin typeface="Times New Roman" panose="02020603050405020304" pitchFamily="18" charset="0"/>
                <a:cs typeface="Times New Roman" panose="02020603050405020304" pitchFamily="18" charset="0"/>
              </a:rPr>
              <a:t>)= </a:t>
            </a:r>
            <a:r>
              <a:rPr lang="en-US" sz="2000" dirty="0" smtClean="0">
                <a:solidFill>
                  <a:srgbClr val="111111"/>
                </a:solidFill>
                <a:latin typeface="Times New Roman" panose="02020603050405020304" pitchFamily="18" charset="0"/>
                <a:cs typeface="Times New Roman" panose="02020603050405020304" pitchFamily="18" charset="0"/>
              </a:rPr>
              <a:t>R1</a:t>
            </a: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probability of an event in the Control group is c/(</a:t>
            </a:r>
            <a:r>
              <a:rPr lang="en-US" sz="2000" dirty="0" err="1">
                <a:latin typeface="Times New Roman" panose="02020603050405020304" pitchFamily="18" charset="0"/>
                <a:cs typeface="Times New Roman" panose="02020603050405020304" pitchFamily="18" charset="0"/>
              </a:rPr>
              <a:t>c+d</a:t>
            </a:r>
            <a:r>
              <a:rPr lang="en-US" sz="2000" dirty="0">
                <a:latin typeface="Times New Roman" panose="02020603050405020304" pitchFamily="18" charset="0"/>
                <a:cs typeface="Times New Roman" panose="02020603050405020304" pitchFamily="18" charset="0"/>
              </a:rPr>
              <a:t>) = </a:t>
            </a:r>
            <a:r>
              <a:rPr lang="en-US" sz="2000" dirty="0" smtClean="0">
                <a:latin typeface="Times New Roman" panose="02020603050405020304" pitchFamily="18" charset="0"/>
                <a:cs typeface="Times New Roman" panose="02020603050405020304" pitchFamily="18" charset="0"/>
              </a:rPr>
              <a:t>R2</a:t>
            </a:r>
          </a:p>
          <a:p>
            <a:r>
              <a:rPr lang="en-US" sz="2000" dirty="0" smtClean="0">
                <a:latin typeface="Times New Roman" panose="02020603050405020304" pitchFamily="18" charset="0"/>
                <a:cs typeface="Times New Roman" panose="02020603050405020304" pitchFamily="18" charset="0"/>
              </a:rPr>
              <a:t>RR = R1/R2</a:t>
            </a:r>
            <a:endParaRPr lang="en-US"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1021709" y="5662663"/>
            <a:ext cx="2849281" cy="646331"/>
          </a:xfrm>
          <a:prstGeom prst="rect">
            <a:avLst/>
          </a:prstGeom>
        </p:spPr>
        <p:txBody>
          <a:bodyPr wrap="square">
            <a:spAutoFit/>
          </a:bodyPr>
          <a:lstStyle/>
          <a:p>
            <a:r>
              <a:rPr lang="en-US" dirty="0">
                <a:solidFill>
                  <a:srgbClr val="FF0000"/>
                </a:solidFill>
                <a:latin typeface="Trebuchet MS" panose="020B0603020202020204" pitchFamily="34" charset="0"/>
              </a:rPr>
              <a:t>a measure of events out of all possible events</a:t>
            </a:r>
            <a:endParaRPr lang="en-US" dirty="0">
              <a:solidFill>
                <a:srgbClr val="FF0000"/>
              </a:solidFill>
            </a:endParaRPr>
          </a:p>
        </p:txBody>
      </p:sp>
      <p:sp>
        <p:nvSpPr>
          <p:cNvPr id="12" name="Oval 11"/>
          <p:cNvSpPr/>
          <p:nvPr/>
        </p:nvSpPr>
        <p:spPr>
          <a:xfrm>
            <a:off x="8003458" y="5971436"/>
            <a:ext cx="776748" cy="319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531510" y="5176075"/>
            <a:ext cx="383458" cy="3190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15792" y="4912657"/>
            <a:ext cx="2849281" cy="646331"/>
          </a:xfrm>
          <a:prstGeom prst="rect">
            <a:avLst/>
          </a:prstGeom>
        </p:spPr>
        <p:txBody>
          <a:bodyPr wrap="square">
            <a:spAutoFit/>
          </a:bodyPr>
          <a:lstStyle/>
          <a:p>
            <a:r>
              <a:rPr lang="en-US" dirty="0" smtClean="0">
                <a:solidFill>
                  <a:srgbClr val="00B050"/>
                </a:solidFill>
                <a:latin typeface="Trebuchet MS" panose="020B0603020202020204" pitchFamily="34" charset="0"/>
              </a:rPr>
              <a:t>Ratio of event to </a:t>
            </a:r>
          </a:p>
          <a:p>
            <a:r>
              <a:rPr lang="en-US" dirty="0" smtClean="0">
                <a:solidFill>
                  <a:srgbClr val="00B050"/>
                </a:solidFill>
                <a:latin typeface="Trebuchet MS" panose="020B0603020202020204" pitchFamily="34" charset="0"/>
              </a:rPr>
              <a:t>non-events</a:t>
            </a:r>
            <a:endParaRPr lang="en-US" dirty="0">
              <a:solidFill>
                <a:srgbClr val="00B050"/>
              </a:solidFill>
            </a:endParaRPr>
          </a:p>
        </p:txBody>
      </p:sp>
    </p:spTree>
    <p:extLst>
      <p:ext uri="{BB962C8B-B14F-4D97-AF65-F5344CB8AC3E}">
        <p14:creationId xmlns:p14="http://schemas.microsoft.com/office/powerpoint/2010/main" val="30474921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11</a:t>
            </a:fld>
            <a:endParaRPr lang="en-US"/>
          </a:p>
        </p:txBody>
      </p:sp>
      <p:sp>
        <p:nvSpPr>
          <p:cNvPr id="5" name="Rectangle 4"/>
          <p:cNvSpPr/>
          <p:nvPr/>
        </p:nvSpPr>
        <p:spPr>
          <a:xfrm>
            <a:off x="3372466" y="657603"/>
            <a:ext cx="5771534" cy="369332"/>
          </a:xfrm>
          <a:prstGeom prst="rect">
            <a:avLst/>
          </a:prstGeom>
        </p:spPr>
        <p:txBody>
          <a:bodyPr wrap="square">
            <a:spAutoFit/>
          </a:bodyPr>
          <a:lstStyle/>
          <a:p>
            <a:r>
              <a:rPr lang="en-US" dirty="0" smtClean="0"/>
              <a:t>Calculator: </a:t>
            </a:r>
            <a:r>
              <a:rPr lang="en-US" dirty="0" smtClean="0">
                <a:hlinkClick r:id="rId2"/>
              </a:rPr>
              <a:t>https</a:t>
            </a:r>
            <a:r>
              <a:rPr lang="en-US" dirty="0">
                <a:hlinkClick r:id="rId2"/>
              </a:rPr>
              <a:t>://</a:t>
            </a:r>
            <a:r>
              <a:rPr lang="en-US" dirty="0" smtClean="0">
                <a:hlinkClick r:id="rId2"/>
              </a:rPr>
              <a:t>www.medcalc.org/calc/relative_risk.php</a:t>
            </a:r>
            <a:endParaRPr lang="en-US" dirty="0"/>
          </a:p>
        </p:txBody>
      </p:sp>
      <p:sp>
        <p:nvSpPr>
          <p:cNvPr id="6" name="Rectangle 5"/>
          <p:cNvSpPr/>
          <p:nvPr/>
        </p:nvSpPr>
        <p:spPr>
          <a:xfrm>
            <a:off x="0" y="0"/>
            <a:ext cx="4307718"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Let’s calculate some RRs</a:t>
            </a:r>
            <a:endParaRPr lang="en-US" sz="3000"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1212954"/>
            <a:ext cx="9049210" cy="2308324"/>
          </a:xfrm>
          <a:prstGeom prst="rect">
            <a:avLst/>
          </a:prstGeom>
        </p:spPr>
        <p:txBody>
          <a:bodyPr wrap="square">
            <a:spAutoFit/>
          </a:bodyPr>
          <a:lstStyle/>
          <a:p>
            <a:r>
              <a:rPr lang="en-US" dirty="0" smtClean="0">
                <a:solidFill>
                  <a:srgbClr val="252525"/>
                </a:solidFill>
                <a:latin typeface="Arial" panose="020B0604020202020204" pitchFamily="34" charset="0"/>
              </a:rPr>
              <a:t>What is the </a:t>
            </a:r>
            <a:r>
              <a:rPr lang="en-US" b="1" dirty="0" smtClean="0">
                <a:solidFill>
                  <a:srgbClr val="252525"/>
                </a:solidFill>
                <a:latin typeface="Arial" panose="020B0604020202020204" pitchFamily="34" charset="0"/>
              </a:rPr>
              <a:t>probability</a:t>
            </a:r>
            <a:r>
              <a:rPr lang="en-US" dirty="0" smtClean="0">
                <a:solidFill>
                  <a:srgbClr val="252525"/>
                </a:solidFill>
                <a:latin typeface="Arial" panose="020B0604020202020204" pitchFamily="34" charset="0"/>
              </a:rPr>
              <a:t> of developing cancer among people with a mutation in BRAC2?</a:t>
            </a:r>
          </a:p>
          <a:p>
            <a:endParaRPr lang="en-US" dirty="0" smtClean="0">
              <a:solidFill>
                <a:srgbClr val="252525"/>
              </a:solidFill>
              <a:latin typeface="Arial" panose="020B0604020202020204" pitchFamily="34" charset="0"/>
            </a:endParaRPr>
          </a:p>
          <a:p>
            <a:r>
              <a:rPr lang="en-US" dirty="0" smtClean="0">
                <a:solidFill>
                  <a:srgbClr val="252525"/>
                </a:solidFill>
                <a:latin typeface="Arial" panose="020B0604020202020204" pitchFamily="34" charset="0"/>
              </a:rPr>
              <a:t>20% of cancer patients were carriers of the mutation.</a:t>
            </a:r>
          </a:p>
          <a:p>
            <a:r>
              <a:rPr lang="en-US" dirty="0" smtClean="0">
                <a:solidFill>
                  <a:srgbClr val="252525"/>
                </a:solidFill>
                <a:latin typeface="Arial" panose="020B0604020202020204" pitchFamily="34" charset="0"/>
              </a:rPr>
              <a:t>1% </a:t>
            </a:r>
            <a:r>
              <a:rPr lang="en-US" dirty="0">
                <a:solidFill>
                  <a:srgbClr val="252525"/>
                </a:solidFill>
                <a:latin typeface="Arial" panose="020B0604020202020204" pitchFamily="34" charset="0"/>
              </a:rPr>
              <a:t>of cancer patients were </a:t>
            </a:r>
            <a:r>
              <a:rPr lang="en-US" dirty="0" smtClean="0">
                <a:solidFill>
                  <a:srgbClr val="252525"/>
                </a:solidFill>
                <a:latin typeface="Arial" panose="020B0604020202020204" pitchFamily="34" charset="0"/>
              </a:rPr>
              <a:t>not carriers </a:t>
            </a:r>
            <a:r>
              <a:rPr lang="en-US" dirty="0">
                <a:solidFill>
                  <a:srgbClr val="252525"/>
                </a:solidFill>
                <a:latin typeface="Arial" panose="020B0604020202020204" pitchFamily="34" charset="0"/>
              </a:rPr>
              <a:t>of the mutation.</a:t>
            </a:r>
          </a:p>
          <a:p>
            <a:endParaRPr lang="en-US" dirty="0" smtClean="0">
              <a:solidFill>
                <a:srgbClr val="252525"/>
              </a:solidFill>
              <a:latin typeface="Arial" panose="020B0604020202020204" pitchFamily="34" charset="0"/>
            </a:endParaRPr>
          </a:p>
          <a:p>
            <a:r>
              <a:rPr lang="en-US" dirty="0" smtClean="0">
                <a:solidFill>
                  <a:srgbClr val="252525"/>
                </a:solidFill>
                <a:latin typeface="Arial" panose="020B0604020202020204" pitchFamily="34" charset="0"/>
              </a:rPr>
              <a:t>Here</a:t>
            </a:r>
            <a:r>
              <a:rPr lang="en-US" dirty="0">
                <a:solidFill>
                  <a:srgbClr val="252525"/>
                </a:solidFill>
                <a:latin typeface="Arial" panose="020B0604020202020204" pitchFamily="34" charset="0"/>
              </a:rPr>
              <a:t>, </a:t>
            </a:r>
            <a:r>
              <a:rPr lang="en-US" i="1" dirty="0">
                <a:solidFill>
                  <a:srgbClr val="252525"/>
                </a:solidFill>
                <a:latin typeface="Arial" panose="020B0604020202020204" pitchFamily="34" charset="0"/>
              </a:rPr>
              <a:t>a</a:t>
            </a:r>
            <a:r>
              <a:rPr lang="en-US" dirty="0">
                <a:solidFill>
                  <a:srgbClr val="252525"/>
                </a:solidFill>
                <a:latin typeface="Arial" panose="020B0604020202020204" pitchFamily="34" charset="0"/>
              </a:rPr>
              <a:t> = 20, </a:t>
            </a:r>
            <a:r>
              <a:rPr lang="en-US" i="1" dirty="0">
                <a:solidFill>
                  <a:srgbClr val="252525"/>
                </a:solidFill>
                <a:latin typeface="Arial" panose="020B0604020202020204" pitchFamily="34" charset="0"/>
              </a:rPr>
              <a:t>b</a:t>
            </a:r>
            <a:r>
              <a:rPr lang="en-US" dirty="0">
                <a:solidFill>
                  <a:srgbClr val="252525"/>
                </a:solidFill>
                <a:latin typeface="Arial" panose="020B0604020202020204" pitchFamily="34" charset="0"/>
              </a:rPr>
              <a:t> = 80, </a:t>
            </a:r>
            <a:r>
              <a:rPr lang="en-US" i="1" dirty="0">
                <a:solidFill>
                  <a:srgbClr val="252525"/>
                </a:solidFill>
                <a:latin typeface="Arial" panose="020B0604020202020204" pitchFamily="34" charset="0"/>
              </a:rPr>
              <a:t>c</a:t>
            </a:r>
            <a:r>
              <a:rPr lang="en-US" dirty="0">
                <a:solidFill>
                  <a:srgbClr val="252525"/>
                </a:solidFill>
                <a:latin typeface="Arial" panose="020B0604020202020204" pitchFamily="34" charset="0"/>
              </a:rPr>
              <a:t> = 1, and </a:t>
            </a:r>
            <a:r>
              <a:rPr lang="en-US" i="1" dirty="0">
                <a:solidFill>
                  <a:srgbClr val="252525"/>
                </a:solidFill>
                <a:latin typeface="Arial" panose="020B0604020202020204" pitchFamily="34" charset="0"/>
              </a:rPr>
              <a:t>d</a:t>
            </a:r>
            <a:r>
              <a:rPr lang="en-US" dirty="0">
                <a:solidFill>
                  <a:srgbClr val="252525"/>
                </a:solidFill>
                <a:latin typeface="Arial" panose="020B0604020202020204" pitchFamily="34" charset="0"/>
              </a:rPr>
              <a:t> = 99. </a:t>
            </a:r>
            <a:endParaRPr lang="en-US" dirty="0" smtClean="0">
              <a:solidFill>
                <a:srgbClr val="252525"/>
              </a:solidFill>
              <a:latin typeface="Arial" panose="020B0604020202020204" pitchFamily="34" charset="0"/>
            </a:endParaRPr>
          </a:p>
          <a:p>
            <a:endParaRPr lang="en-US" dirty="0">
              <a:solidFill>
                <a:srgbClr val="252525"/>
              </a:solidFill>
              <a:latin typeface="Arial" panose="020B0604020202020204" pitchFamily="34" charset="0"/>
            </a:endParaRPr>
          </a:p>
          <a:p>
            <a:r>
              <a:rPr lang="en-US" dirty="0" smtClean="0">
                <a:solidFill>
                  <a:srgbClr val="252525"/>
                </a:solidFill>
                <a:latin typeface="Arial" panose="020B0604020202020204" pitchFamily="34" charset="0"/>
              </a:rPr>
              <a:t>What is the </a:t>
            </a:r>
            <a:r>
              <a:rPr lang="en-US" dirty="0">
                <a:solidFill>
                  <a:srgbClr val="252525"/>
                </a:solidFill>
                <a:latin typeface="Arial" panose="020B0604020202020204" pitchFamily="34" charset="0"/>
              </a:rPr>
              <a:t>relative risk of cancer associated with </a:t>
            </a:r>
            <a:r>
              <a:rPr lang="en-US" dirty="0" smtClean="0">
                <a:solidFill>
                  <a:srgbClr val="252525"/>
                </a:solidFill>
                <a:latin typeface="Arial" panose="020B0604020202020204" pitchFamily="34" charset="0"/>
              </a:rPr>
              <a:t>this mutation?</a:t>
            </a:r>
            <a:endParaRPr lang="en-US" b="0" i="0" dirty="0">
              <a:solidFill>
                <a:srgbClr val="252525"/>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6457950" y="3411520"/>
            <a:ext cx="2591260" cy="3309956"/>
          </a:xfrm>
          <a:prstGeom prst="rect">
            <a:avLst/>
          </a:prstGeom>
        </p:spPr>
      </p:pic>
      <p:sp>
        <p:nvSpPr>
          <p:cNvPr id="9" name="Rectangle 8"/>
          <p:cNvSpPr/>
          <p:nvPr/>
        </p:nvSpPr>
        <p:spPr>
          <a:xfrm>
            <a:off x="5497721" y="3707297"/>
            <a:ext cx="1137091" cy="369332"/>
          </a:xfrm>
          <a:prstGeom prst="rect">
            <a:avLst/>
          </a:prstGeom>
        </p:spPr>
        <p:txBody>
          <a:bodyPr wrap="square">
            <a:spAutoFit/>
          </a:bodyPr>
          <a:lstStyle/>
          <a:p>
            <a:r>
              <a:rPr lang="en-US" dirty="0" smtClean="0">
                <a:solidFill>
                  <a:srgbClr val="FF0000"/>
                </a:solidFill>
                <a:latin typeface="Arial" panose="020B0604020202020204" pitchFamily="34" charset="0"/>
              </a:rPr>
              <a:t>BRCA2+</a:t>
            </a:r>
            <a:endParaRPr lang="en-US" dirty="0">
              <a:solidFill>
                <a:srgbClr val="FF0000"/>
              </a:solidFill>
              <a:latin typeface="Arial" panose="020B0604020202020204" pitchFamily="34" charset="0"/>
            </a:endParaRPr>
          </a:p>
        </p:txBody>
      </p:sp>
      <p:sp>
        <p:nvSpPr>
          <p:cNvPr id="10" name="Rectangle 9"/>
          <p:cNvSpPr/>
          <p:nvPr/>
        </p:nvSpPr>
        <p:spPr>
          <a:xfrm>
            <a:off x="5497721" y="4657580"/>
            <a:ext cx="2118851" cy="369332"/>
          </a:xfrm>
          <a:prstGeom prst="rect">
            <a:avLst/>
          </a:prstGeom>
        </p:spPr>
        <p:txBody>
          <a:bodyPr wrap="square">
            <a:spAutoFit/>
          </a:bodyPr>
          <a:lstStyle/>
          <a:p>
            <a:r>
              <a:rPr lang="en-US" dirty="0" smtClean="0">
                <a:solidFill>
                  <a:srgbClr val="FF0000"/>
                </a:solidFill>
                <a:latin typeface="Arial" panose="020B0604020202020204" pitchFamily="34" charset="0"/>
              </a:rPr>
              <a:t>BRCA2-</a:t>
            </a:r>
            <a:endParaRPr lang="en-US" b="0" i="0" dirty="0">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51730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12</a:t>
            </a:fld>
            <a:endParaRPr lang="en-US"/>
          </a:p>
        </p:txBody>
      </p:sp>
      <p:sp>
        <p:nvSpPr>
          <p:cNvPr id="5" name="Rectangle 4"/>
          <p:cNvSpPr/>
          <p:nvPr/>
        </p:nvSpPr>
        <p:spPr>
          <a:xfrm>
            <a:off x="-1" y="0"/>
            <a:ext cx="8439325" cy="477054"/>
          </a:xfrm>
          <a:prstGeom prst="rect">
            <a:avLst/>
          </a:prstGeom>
        </p:spPr>
        <p:txBody>
          <a:bodyPr wrap="square">
            <a:spAutoFit/>
          </a:bodyPr>
          <a:lstStyle/>
          <a:p>
            <a:r>
              <a:rPr lang="en-US" sz="2500" b="1" dirty="0" smtClean="0">
                <a:solidFill>
                  <a:srgbClr val="000000"/>
                </a:solidFill>
                <a:latin typeface="Times New Roman" panose="02020603050405020304" pitchFamily="18" charset="0"/>
                <a:cs typeface="Times New Roman" panose="02020603050405020304" pitchFamily="18" charset="0"/>
              </a:rPr>
              <a:t>Exercise I</a:t>
            </a:r>
          </a:p>
        </p:txBody>
      </p:sp>
      <p:sp>
        <p:nvSpPr>
          <p:cNvPr id="6" name="TextBox 5"/>
          <p:cNvSpPr txBox="1"/>
          <p:nvPr/>
        </p:nvSpPr>
        <p:spPr>
          <a:xfrm>
            <a:off x="157606" y="594562"/>
            <a:ext cx="8829078" cy="4401205"/>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Answer the following questions:</a:t>
            </a:r>
          </a:p>
          <a:p>
            <a:endParaRPr lang="en-US" sz="2000" dirty="0"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latin typeface="Times New Roman" panose="02020603050405020304" pitchFamily="18" charset="0"/>
                <a:cs typeface="Times New Roman" panose="02020603050405020304" pitchFamily="18" charset="0"/>
              </a:rPr>
              <a:t>Which of the following depends on the samples size: OR ,RR, or the </a:t>
            </a:r>
            <a:r>
              <a:rPr lang="en-US" sz="2000" i="1" dirty="0" smtClean="0">
                <a:latin typeface="Times New Roman" panose="02020603050405020304" pitchFamily="18" charset="0"/>
                <a:cs typeface="Times New Roman" panose="02020603050405020304" pitchFamily="18" charset="0"/>
              </a:rPr>
              <a:t>p-value </a:t>
            </a:r>
            <a:r>
              <a:rPr lang="en-US" sz="2000" dirty="0" smtClean="0">
                <a:latin typeface="Times New Roman" panose="02020603050405020304" pitchFamily="18" charset="0"/>
                <a:cs typeface="Times New Roman" panose="02020603050405020304" pitchFamily="18" charset="0"/>
              </a:rPr>
              <a:t>(explore with sample sizes of 10</a:t>
            </a:r>
            <a:r>
              <a:rPr lang="en-US" sz="2000" baseline="30000" dirty="0" smtClean="0">
                <a:latin typeface="Times New Roman" panose="02020603050405020304" pitchFamily="18" charset="0"/>
                <a:cs typeface="Times New Roman" panose="02020603050405020304" pitchFamily="18" charset="0"/>
              </a:rPr>
              <a:t>1</a:t>
            </a:r>
            <a:r>
              <a:rPr lang="en-US" sz="2000" dirty="0" smtClean="0">
                <a:latin typeface="Times New Roman" panose="02020603050405020304" pitchFamily="18" charset="0"/>
                <a:cs typeface="Times New Roman" panose="02020603050405020304" pitchFamily="18" charset="0"/>
              </a:rPr>
              <a:t>, 10</a:t>
            </a:r>
            <a:r>
              <a:rPr lang="en-US" sz="2000" baseline="30000" dirty="0" smtClean="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 10</a:t>
            </a:r>
            <a:r>
              <a:rPr lang="en-US" sz="2000" baseline="30000" dirty="0" smtClean="0">
                <a:latin typeface="Times New Roman" panose="02020603050405020304" pitchFamily="18" charset="0"/>
                <a:cs typeface="Times New Roman" panose="02020603050405020304" pitchFamily="18" charset="0"/>
              </a:rPr>
              <a:t>3</a:t>
            </a:r>
            <a:r>
              <a:rPr lang="en-US" sz="2000" dirty="0" smtClean="0">
                <a:latin typeface="Times New Roman" panose="02020603050405020304" pitchFamily="18" charset="0"/>
                <a:cs typeface="Times New Roman" panose="02020603050405020304" pitchFamily="18" charset="0"/>
              </a:rPr>
              <a:t>)? </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table below shows how the risk ratio was calculated in the study examining the risk of wound infections when an incidental appendectomy was done during a staging laparotomy for Hodgkin disease</a:t>
            </a:r>
            <a:r>
              <a:rPr lang="en-US" sz="2000" dirty="0" smtClean="0">
                <a:latin typeface="Times New Roman" panose="02020603050405020304" pitchFamily="18" charset="0"/>
                <a:cs typeface="Times New Roman" panose="02020603050405020304" pitchFamily="18" charset="0"/>
              </a:rPr>
              <a:t>. Calculate the RR and interpret the results.</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4886632" y="3253519"/>
            <a:ext cx="4100052" cy="793558"/>
          </a:xfrm>
          <a:prstGeom prst="rect">
            <a:avLst/>
          </a:prstGeom>
        </p:spPr>
      </p:pic>
      <p:pic>
        <p:nvPicPr>
          <p:cNvPr id="8" name="Picture 7"/>
          <p:cNvPicPr>
            <a:picLocks noChangeAspect="1"/>
          </p:cNvPicPr>
          <p:nvPr/>
        </p:nvPicPr>
        <p:blipFill>
          <a:blip r:embed="rId3"/>
          <a:stretch>
            <a:fillRect/>
          </a:stretch>
        </p:blipFill>
        <p:spPr>
          <a:xfrm>
            <a:off x="541444" y="4047077"/>
            <a:ext cx="4023839" cy="2491375"/>
          </a:xfrm>
          <a:prstGeom prst="rect">
            <a:avLst/>
          </a:prstGeom>
        </p:spPr>
      </p:pic>
    </p:spTree>
    <p:extLst>
      <p:ext uri="{BB962C8B-B14F-4D97-AF65-F5344CB8AC3E}">
        <p14:creationId xmlns:p14="http://schemas.microsoft.com/office/powerpoint/2010/main" val="36079260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13</a:t>
            </a:fld>
            <a:endParaRPr lang="en-US"/>
          </a:p>
        </p:txBody>
      </p:sp>
      <p:sp>
        <p:nvSpPr>
          <p:cNvPr id="5" name="Rectangle 4"/>
          <p:cNvSpPr/>
          <p:nvPr/>
        </p:nvSpPr>
        <p:spPr>
          <a:xfrm>
            <a:off x="0" y="0"/>
            <a:ext cx="6070893"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Still confused between OR and RR?</a:t>
            </a:r>
            <a:endParaRPr lang="en-US" sz="3000"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1212954"/>
            <a:ext cx="9049210" cy="3231654"/>
          </a:xfrm>
          <a:prstGeom prst="rect">
            <a:avLst/>
          </a:prstGeom>
        </p:spPr>
        <p:txBody>
          <a:bodyPr wrap="square">
            <a:spAutoFit/>
          </a:bodyPr>
          <a:lstStyle/>
          <a:p>
            <a:r>
              <a:rPr lang="en-US" dirty="0" smtClean="0">
                <a:solidFill>
                  <a:srgbClr val="252525"/>
                </a:solidFill>
                <a:latin typeface="Arial" panose="020B0604020202020204" pitchFamily="34" charset="0"/>
              </a:rPr>
              <a:t>Read the following example:</a:t>
            </a:r>
          </a:p>
          <a:p>
            <a:r>
              <a:rPr lang="en-US" dirty="0" smtClean="0">
                <a:hlinkClick r:id="rId2"/>
              </a:rPr>
              <a:t>http</a:t>
            </a:r>
            <a:r>
              <a:rPr lang="en-US" dirty="0">
                <a:hlinkClick r:id="rId2"/>
              </a:rPr>
              <a:t>://www.theanalysisfactor.com/the-difference-between-relative-risk-and-odds-ratios</a:t>
            </a:r>
            <a:r>
              <a:rPr lang="en-US" dirty="0" smtClean="0">
                <a:hlinkClick r:id="rId2"/>
              </a:rPr>
              <a:t>/</a:t>
            </a:r>
            <a:endParaRPr lang="en-US" dirty="0" smtClean="0"/>
          </a:p>
          <a:p>
            <a:endParaRPr lang="en-US" dirty="0">
              <a:solidFill>
                <a:srgbClr val="252525"/>
              </a:solidFill>
              <a:latin typeface="Arial" panose="020B0604020202020204" pitchFamily="34" charset="0"/>
            </a:endParaRPr>
          </a:p>
          <a:p>
            <a:endParaRPr lang="en-US" dirty="0" smtClean="0">
              <a:solidFill>
                <a:srgbClr val="252525"/>
              </a:solidFill>
              <a:latin typeface="Arial" panose="020B0604020202020204" pitchFamily="34" charset="0"/>
            </a:endParaRPr>
          </a:p>
          <a:p>
            <a:r>
              <a:rPr lang="en-US" sz="2200" b="1" dirty="0" smtClean="0">
                <a:latin typeface="Times New Roman" panose="02020603050405020304" pitchFamily="18" charset="0"/>
                <a:cs typeface="Times New Roman" panose="02020603050405020304" pitchFamily="18" charset="0"/>
              </a:rPr>
              <a:t>Remember</a:t>
            </a:r>
            <a:r>
              <a:rPr lang="en-US" sz="2200" dirty="0" smtClean="0">
                <a:latin typeface="Times New Roman" panose="02020603050405020304" pitchFamily="18" charset="0"/>
                <a:cs typeface="Times New Roman" panose="02020603050405020304" pitchFamily="18" charset="0"/>
              </a:rPr>
              <a:t>:</a:t>
            </a:r>
          </a:p>
          <a:p>
            <a:r>
              <a:rPr lang="en-US" sz="2200" dirty="0" smtClean="0">
                <a:solidFill>
                  <a:srgbClr val="FF0000"/>
                </a:solidFill>
                <a:latin typeface="Times New Roman" panose="02020603050405020304" pitchFamily="18" charset="0"/>
                <a:cs typeface="Times New Roman" panose="02020603050405020304" pitchFamily="18" charset="0"/>
              </a:rPr>
              <a:t>RR is </a:t>
            </a:r>
            <a:r>
              <a:rPr lang="en-US" sz="2200" dirty="0">
                <a:solidFill>
                  <a:srgbClr val="FF0000"/>
                </a:solidFill>
                <a:latin typeface="Times New Roman" panose="02020603050405020304" pitchFamily="18" charset="0"/>
                <a:cs typeface="Times New Roman" panose="02020603050405020304" pitchFamily="18" charset="0"/>
              </a:rPr>
              <a:t>the </a:t>
            </a:r>
            <a:r>
              <a:rPr lang="en-US" sz="2200" b="1" dirty="0">
                <a:solidFill>
                  <a:srgbClr val="FF0000"/>
                </a:solidFill>
                <a:latin typeface="Times New Roman" panose="02020603050405020304" pitchFamily="18" charset="0"/>
                <a:cs typeface="Times New Roman" panose="02020603050405020304" pitchFamily="18" charset="0"/>
              </a:rPr>
              <a:t>probability</a:t>
            </a:r>
            <a:r>
              <a:rPr lang="en-US" sz="2200" dirty="0">
                <a:solidFill>
                  <a:srgbClr val="FF0000"/>
                </a:solidFill>
                <a:latin typeface="Times New Roman" panose="02020603050405020304" pitchFamily="18" charset="0"/>
                <a:cs typeface="Times New Roman" panose="02020603050405020304" pitchFamily="18" charset="0"/>
              </a:rPr>
              <a:t> of an event occurring (a/</a:t>
            </a:r>
            <a:r>
              <a:rPr lang="en-US" sz="2200" dirty="0" err="1">
                <a:solidFill>
                  <a:srgbClr val="FF0000"/>
                </a:solidFill>
                <a:latin typeface="Times New Roman" panose="02020603050405020304" pitchFamily="18" charset="0"/>
                <a:cs typeface="Times New Roman" panose="02020603050405020304" pitchFamily="18" charset="0"/>
              </a:rPr>
              <a:t>a+b</a:t>
            </a:r>
            <a:r>
              <a:rPr lang="en-US" sz="2200" dirty="0">
                <a:solidFill>
                  <a:srgbClr val="FF0000"/>
                </a:solidFill>
                <a:latin typeface="Times New Roman" panose="02020603050405020304" pitchFamily="18" charset="0"/>
                <a:cs typeface="Times New Roman" panose="02020603050405020304" pitchFamily="18" charset="0"/>
              </a:rPr>
              <a:t>)/the probability of the event not occurring (c/</a:t>
            </a:r>
            <a:r>
              <a:rPr lang="en-US" sz="2200" dirty="0" err="1">
                <a:solidFill>
                  <a:srgbClr val="FF0000"/>
                </a:solidFill>
                <a:latin typeface="Times New Roman" panose="02020603050405020304" pitchFamily="18" charset="0"/>
                <a:cs typeface="Times New Roman" panose="02020603050405020304" pitchFamily="18" charset="0"/>
              </a:rPr>
              <a:t>c+d</a:t>
            </a:r>
            <a:r>
              <a:rPr lang="en-US" sz="2200" dirty="0" smtClean="0">
                <a:solidFill>
                  <a:srgbClr val="FF0000"/>
                </a:solidFill>
                <a:latin typeface="Times New Roman" panose="02020603050405020304" pitchFamily="18" charset="0"/>
                <a:cs typeface="Times New Roman" panose="02020603050405020304" pitchFamily="18" charset="0"/>
              </a:rPr>
              <a:t>).</a:t>
            </a:r>
          </a:p>
          <a:p>
            <a:endParaRPr lang="en-US" sz="2200" dirty="0">
              <a:solidFill>
                <a:srgbClr val="FF0000"/>
              </a:solidFill>
              <a:latin typeface="Times New Roman" panose="02020603050405020304" pitchFamily="18" charset="0"/>
              <a:cs typeface="Times New Roman" panose="02020603050405020304" pitchFamily="18" charset="0"/>
            </a:endParaRPr>
          </a:p>
          <a:p>
            <a:r>
              <a:rPr lang="en-US" sz="2200" dirty="0" smtClean="0">
                <a:solidFill>
                  <a:srgbClr val="FF0000"/>
                </a:solidFill>
                <a:latin typeface="Times New Roman" panose="02020603050405020304" pitchFamily="18" charset="0"/>
                <a:cs typeface="Times New Roman" panose="02020603050405020304" pitchFamily="18" charset="0"/>
              </a:rPr>
              <a:t>OR is the </a:t>
            </a:r>
            <a:r>
              <a:rPr lang="en-US" sz="2200" b="1" dirty="0" smtClean="0">
                <a:solidFill>
                  <a:srgbClr val="FF0000"/>
                </a:solidFill>
                <a:latin typeface="Times New Roman" panose="02020603050405020304" pitchFamily="18" charset="0"/>
                <a:cs typeface="Times New Roman" panose="02020603050405020304" pitchFamily="18" charset="0"/>
              </a:rPr>
              <a:t>odds</a:t>
            </a:r>
            <a:r>
              <a:rPr lang="en-US" sz="2200" dirty="0" smtClean="0">
                <a:solidFill>
                  <a:srgbClr val="FF0000"/>
                </a:solidFill>
                <a:latin typeface="Times New Roman" panose="02020603050405020304" pitchFamily="18" charset="0"/>
                <a:cs typeface="Times New Roman" panose="02020603050405020304" pitchFamily="18" charset="0"/>
              </a:rPr>
              <a:t> of an even occurring (a/b)/the odds of the event not occurring (c/d).</a:t>
            </a:r>
            <a:endParaRPr lang="en-US" sz="2200" dirty="0" smtClean="0">
              <a:solidFill>
                <a:srgbClr val="FF0000"/>
              </a:solidFill>
              <a:latin typeface="Times New Roman" panose="02020603050405020304" pitchFamily="18" charset="0"/>
              <a:cs typeface="Times New Roman" panose="02020603050405020304" pitchFamily="18" charset="0"/>
            </a:endParaRPr>
          </a:p>
        </p:txBody>
      </p:sp>
      <p:sp>
        <p:nvSpPr>
          <p:cNvPr id="8" name="Rectangle 7"/>
          <p:cNvSpPr/>
          <p:nvPr/>
        </p:nvSpPr>
        <p:spPr>
          <a:xfrm>
            <a:off x="39328" y="2399071"/>
            <a:ext cx="8809704" cy="201561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4336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14</a:t>
            </a:fld>
            <a:endParaRPr lang="en-US"/>
          </a:p>
        </p:txBody>
      </p:sp>
      <p:sp>
        <p:nvSpPr>
          <p:cNvPr id="5" name="Rectangle 4"/>
          <p:cNvSpPr/>
          <p:nvPr/>
        </p:nvSpPr>
        <p:spPr>
          <a:xfrm>
            <a:off x="763311" y="2851355"/>
            <a:ext cx="7707559" cy="553998"/>
          </a:xfrm>
          <a:prstGeom prst="rect">
            <a:avLst/>
          </a:prstGeom>
        </p:spPr>
        <p:txBody>
          <a:bodyPr wrap="none">
            <a:spAutoFit/>
          </a:bodyPr>
          <a:lstStyle/>
          <a:p>
            <a:pPr algn="ctr"/>
            <a:r>
              <a:rPr lang="en-US" sz="3000" b="1" dirty="0" smtClean="0">
                <a:solidFill>
                  <a:srgbClr val="2389DC"/>
                </a:solidFill>
                <a:latin typeface="Times New Roman" panose="02020603050405020304" pitchFamily="18" charset="0"/>
                <a:cs typeface="Times New Roman" panose="02020603050405020304" pitchFamily="18" charset="0"/>
              </a:rPr>
              <a:t>What genomic mutations can cause a disease?</a:t>
            </a:r>
            <a:endParaRPr lang="en-US"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6757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7247497" cy="553998"/>
          </a:xfrm>
          <a:prstGeom prst="rect">
            <a:avLst/>
          </a:prstGeom>
        </p:spPr>
        <p:txBody>
          <a:bodyPr wrap="none">
            <a:spAutoFit/>
          </a:bodyPr>
          <a:lstStyle/>
          <a:p>
            <a:r>
              <a:rPr lang="en-US" sz="3000" b="1" dirty="0">
                <a:solidFill>
                  <a:srgbClr val="2389DC"/>
                </a:solidFill>
                <a:latin typeface="Times New Roman" panose="02020603050405020304" pitchFamily="18" charset="0"/>
                <a:cs typeface="Times New Roman" panose="02020603050405020304" pitchFamily="18" charset="0"/>
              </a:rPr>
              <a:t>Finding the mutations causative of diseases</a:t>
            </a:r>
          </a:p>
        </p:txBody>
      </p:sp>
      <p:sp>
        <p:nvSpPr>
          <p:cNvPr id="5" name="Rectangle 4"/>
          <p:cNvSpPr/>
          <p:nvPr/>
        </p:nvSpPr>
        <p:spPr>
          <a:xfrm>
            <a:off x="494949" y="865974"/>
            <a:ext cx="7231312" cy="430887"/>
          </a:xfrm>
          <a:prstGeom prst="rect">
            <a:avLst/>
          </a:prstGeom>
        </p:spPr>
        <p:txBody>
          <a:bodyPr wrap="square">
            <a:spAutoFit/>
          </a:bodyPr>
          <a:lstStyle/>
          <a:p>
            <a:r>
              <a:rPr lang="en-US" sz="2200" b="1" dirty="0">
                <a:latin typeface="Times New Roman" panose="02020603050405020304" pitchFamily="18" charset="0"/>
                <a:cs typeface="Times New Roman" panose="02020603050405020304" pitchFamily="18" charset="0"/>
              </a:rPr>
              <a:t>The simplest case</a:t>
            </a:r>
            <a:r>
              <a:rPr lang="en-US" sz="2200" dirty="0">
                <a:latin typeface="Times New Roman" panose="02020603050405020304" pitchFamily="18" charset="0"/>
                <a:cs typeface="Times New Roman" panose="02020603050405020304" pitchFamily="18" charset="0"/>
              </a:rPr>
              <a:t>: monogenic disease due to a </a:t>
            </a:r>
            <a:r>
              <a:rPr lang="en-US" sz="2200" u="sng" dirty="0">
                <a:latin typeface="Times New Roman" panose="02020603050405020304" pitchFamily="18" charset="0"/>
                <a:cs typeface="Times New Roman" panose="02020603050405020304" pitchFamily="18" charset="0"/>
              </a:rPr>
              <a:t>single</a:t>
            </a:r>
            <a:r>
              <a:rPr lang="en-US" sz="2200" dirty="0">
                <a:latin typeface="Times New Roman" panose="02020603050405020304" pitchFamily="18" charset="0"/>
                <a:cs typeface="Times New Roman" panose="02020603050405020304" pitchFamily="18" charset="0"/>
              </a:rPr>
              <a:t> gene</a:t>
            </a:r>
          </a:p>
        </p:txBody>
      </p:sp>
      <p:pic>
        <p:nvPicPr>
          <p:cNvPr id="6" name="Picture 5"/>
          <p:cNvPicPr>
            <a:picLocks noChangeAspect="1"/>
          </p:cNvPicPr>
          <p:nvPr/>
        </p:nvPicPr>
        <p:blipFill>
          <a:blip r:embed="rId2"/>
          <a:stretch>
            <a:fillRect/>
          </a:stretch>
        </p:blipFill>
        <p:spPr>
          <a:xfrm>
            <a:off x="218201" y="1703271"/>
            <a:ext cx="8439150" cy="4391025"/>
          </a:xfrm>
          <a:prstGeom prst="rect">
            <a:avLst/>
          </a:prstGeom>
        </p:spPr>
      </p:pic>
      <p:sp>
        <p:nvSpPr>
          <p:cNvPr id="2" name="Slide Number Placeholder 1"/>
          <p:cNvSpPr>
            <a:spLocks noGrp="1"/>
          </p:cNvSpPr>
          <p:nvPr>
            <p:ph type="sldNum" sz="quarter" idx="12"/>
          </p:nvPr>
        </p:nvSpPr>
        <p:spPr/>
        <p:txBody>
          <a:bodyPr/>
          <a:lstStyle/>
          <a:p>
            <a:fld id="{9D77C662-FF45-451A-9EC9-A9E0F58051BD}" type="slidenum">
              <a:rPr lang="en-US" smtClean="0"/>
              <a:t>15</a:t>
            </a:fld>
            <a:endParaRPr lang="en-US"/>
          </a:p>
        </p:txBody>
      </p:sp>
    </p:spTree>
    <p:extLst>
      <p:ext uri="{BB962C8B-B14F-4D97-AF65-F5344CB8AC3E}">
        <p14:creationId xmlns:p14="http://schemas.microsoft.com/office/powerpoint/2010/main" val="161858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618" y="117445"/>
            <a:ext cx="8965593" cy="4580390"/>
          </a:xfrm>
          <a:prstGeom prst="rect">
            <a:avLst/>
          </a:prstGeom>
        </p:spPr>
      </p:pic>
      <p:sp>
        <p:nvSpPr>
          <p:cNvPr id="3" name="Rectangle 2"/>
          <p:cNvSpPr/>
          <p:nvPr/>
        </p:nvSpPr>
        <p:spPr>
          <a:xfrm>
            <a:off x="142902" y="4734342"/>
            <a:ext cx="8821024" cy="2123658"/>
          </a:xfrm>
          <a:prstGeom prst="rect">
            <a:avLst/>
          </a:prstGeom>
          <a:solidFill>
            <a:schemeClr val="accent3">
              <a:lumMod val="40000"/>
              <a:lumOff val="60000"/>
            </a:schemeClr>
          </a:solidFill>
        </p:spPr>
        <p:txBody>
          <a:bodyPr wrap="square">
            <a:spAutoFit/>
          </a:bodyPr>
          <a:lstStyle/>
          <a:p>
            <a:r>
              <a:rPr lang="en-US" sz="2200" dirty="0">
                <a:latin typeface="Times New Roman" panose="02020603050405020304" pitchFamily="18" charset="0"/>
                <a:cs typeface="Times New Roman" panose="02020603050405020304" pitchFamily="18" charset="0"/>
              </a:rPr>
              <a:t>Clear individual gene associations are difficult to find in some </a:t>
            </a:r>
            <a:r>
              <a:rPr lang="en-US" sz="2200" dirty="0" smtClean="0">
                <a:latin typeface="Times New Roman" panose="02020603050405020304" pitchFamily="18" charset="0"/>
                <a:cs typeface="Times New Roman" panose="02020603050405020304" pitchFamily="18" charset="0"/>
              </a:rPr>
              <a:t>diseases. </a:t>
            </a:r>
          </a:p>
          <a:p>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The same </a:t>
            </a:r>
            <a:r>
              <a:rPr lang="en-US" sz="2200" dirty="0">
                <a:latin typeface="Times New Roman" panose="02020603050405020304" pitchFamily="18" charset="0"/>
                <a:cs typeface="Times New Roman" panose="02020603050405020304" pitchFamily="18" charset="0"/>
              </a:rPr>
              <a:t>phenotype can be due to different mutations and different genes (or combinations</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Many cases have to be used to obtain significant associations to many </a:t>
            </a:r>
            <a:r>
              <a:rPr lang="en-US" sz="2200" dirty="0" smtClean="0">
                <a:latin typeface="Times New Roman" panose="02020603050405020304" pitchFamily="18" charset="0"/>
                <a:cs typeface="Times New Roman" panose="02020603050405020304" pitchFamily="18" charset="0"/>
              </a:rPr>
              <a:t>markers. </a:t>
            </a:r>
            <a:r>
              <a:rPr lang="en-US" sz="2200" dirty="0">
                <a:latin typeface="Times New Roman" panose="02020603050405020304" pitchFamily="18" charset="0"/>
                <a:cs typeface="Times New Roman" panose="02020603050405020304" pitchFamily="18" charset="0"/>
              </a:rPr>
              <a:t>The only common element is the pathway (yet unknown) </a:t>
            </a:r>
            <a:r>
              <a:rPr lang="en-US" sz="2200" dirty="0" smtClean="0">
                <a:latin typeface="Times New Roman" panose="02020603050405020304" pitchFamily="18" charset="0"/>
                <a:cs typeface="Times New Roman" panose="02020603050405020304" pitchFamily="18" charset="0"/>
              </a:rPr>
              <a:t>affected.</a:t>
            </a:r>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D77C662-FF45-451A-9EC9-A9E0F58051BD}" type="slidenum">
              <a:rPr lang="en-US" smtClean="0"/>
              <a:t>16</a:t>
            </a:fld>
            <a:endParaRPr lang="en-US"/>
          </a:p>
        </p:txBody>
      </p:sp>
    </p:spTree>
    <p:extLst>
      <p:ext uri="{BB962C8B-B14F-4D97-AF65-F5344CB8AC3E}">
        <p14:creationId xmlns:p14="http://schemas.microsoft.com/office/powerpoint/2010/main" val="283480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62534"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The challenge</a:t>
            </a:r>
            <a:endParaRPr lang="en-US" sz="3000" b="1" dirty="0">
              <a:latin typeface="Times New Roman" panose="02020603050405020304" pitchFamily="18" charset="0"/>
              <a:cs typeface="Times New Roman" panose="02020603050405020304" pitchFamily="18" charset="0"/>
            </a:endParaRPr>
          </a:p>
        </p:txBody>
      </p:sp>
      <p:sp>
        <p:nvSpPr>
          <p:cNvPr id="4" name="Rectangle 3"/>
          <p:cNvSpPr/>
          <p:nvPr/>
        </p:nvSpPr>
        <p:spPr>
          <a:xfrm>
            <a:off x="0" y="668754"/>
            <a:ext cx="7969624" cy="1323439"/>
          </a:xfrm>
          <a:prstGeom prst="rect">
            <a:avLst/>
          </a:prstGeom>
        </p:spPr>
        <p:txBody>
          <a:bodyPr wrap="square">
            <a:spAutoFit/>
          </a:bodyPr>
          <a:lstStyle/>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Disease </a:t>
            </a:r>
            <a:r>
              <a:rPr lang="en-US" sz="2000" dirty="0">
                <a:latin typeface="Times New Roman" panose="02020603050405020304" pitchFamily="18" charset="0"/>
                <a:cs typeface="Times New Roman" panose="02020603050405020304" pitchFamily="18" charset="0"/>
              </a:rPr>
              <a:t>related mutations can be anywhere within and around the gene.</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Each </a:t>
            </a:r>
            <a:r>
              <a:rPr lang="en-US" sz="2000" dirty="0">
                <a:latin typeface="Times New Roman" panose="02020603050405020304" pitchFamily="18" charset="0"/>
                <a:cs typeface="Times New Roman" panose="02020603050405020304" pitchFamily="18" charset="0"/>
              </a:rPr>
              <a:t>individual exome carries between 25,000 and 50,000 variants </a:t>
            </a: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Whole </a:t>
            </a:r>
            <a:r>
              <a:rPr lang="en-US" sz="2000" dirty="0">
                <a:latin typeface="Times New Roman" panose="02020603050405020304" pitchFamily="18" charset="0"/>
                <a:cs typeface="Times New Roman" panose="02020603050405020304" pitchFamily="18" charset="0"/>
              </a:rPr>
              <a:t>genome </a:t>
            </a:r>
            <a:r>
              <a:rPr lang="en-US" sz="2000" dirty="0" smtClean="0">
                <a:latin typeface="Times New Roman" panose="02020603050405020304" pitchFamily="18" charset="0"/>
                <a:cs typeface="Times New Roman" panose="02020603050405020304" pitchFamily="18" charset="0"/>
              </a:rPr>
              <a:t>has up to 50 </a:t>
            </a:r>
            <a:r>
              <a:rPr lang="en-US" sz="2000" dirty="0">
                <a:latin typeface="Times New Roman" panose="02020603050405020304" pitchFamily="18" charset="0"/>
                <a:cs typeface="Times New Roman" panose="02020603050405020304" pitchFamily="18" charset="0"/>
              </a:rPr>
              <a:t>million variants on average </a:t>
            </a: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After </a:t>
            </a:r>
            <a:r>
              <a:rPr lang="en-US" sz="2000" dirty="0">
                <a:latin typeface="Times New Roman" panose="02020603050405020304" pitchFamily="18" charset="0"/>
                <a:cs typeface="Times New Roman" panose="02020603050405020304" pitchFamily="18" charset="0"/>
              </a:rPr>
              <a:t>annotating there will be hundreds of deleterious variants</a:t>
            </a:r>
          </a:p>
        </p:txBody>
      </p:sp>
      <p:pic>
        <p:nvPicPr>
          <p:cNvPr id="7" name="Picture 6"/>
          <p:cNvPicPr>
            <a:picLocks noChangeAspect="1"/>
          </p:cNvPicPr>
          <p:nvPr/>
        </p:nvPicPr>
        <p:blipFill>
          <a:blip r:embed="rId3"/>
          <a:stretch>
            <a:fillRect/>
          </a:stretch>
        </p:blipFill>
        <p:spPr>
          <a:xfrm>
            <a:off x="1004047" y="1992193"/>
            <a:ext cx="6284260" cy="4734849"/>
          </a:xfrm>
          <a:prstGeom prst="rect">
            <a:avLst/>
          </a:prstGeom>
        </p:spPr>
      </p:pic>
      <p:sp>
        <p:nvSpPr>
          <p:cNvPr id="8" name="Rectangle 7"/>
          <p:cNvSpPr/>
          <p:nvPr/>
        </p:nvSpPr>
        <p:spPr>
          <a:xfrm>
            <a:off x="5876488" y="6581001"/>
            <a:ext cx="3267512" cy="276999"/>
          </a:xfrm>
          <a:prstGeom prst="rect">
            <a:avLst/>
          </a:prstGeom>
          <a:solidFill>
            <a:schemeClr val="bg2"/>
          </a:solidFill>
        </p:spPr>
        <p:txBody>
          <a:bodyPr wrap="square">
            <a:spAutoFit/>
          </a:bodyPr>
          <a:lstStyle/>
          <a:p>
            <a:r>
              <a:rPr lang="en-US" sz="1200" dirty="0"/>
              <a:t>Ritchie and </a:t>
            </a:r>
            <a:r>
              <a:rPr lang="en-US" sz="1200" dirty="0" err="1" smtClean="0"/>
              <a:t>Flicek</a:t>
            </a:r>
            <a:r>
              <a:rPr lang="en-US" sz="1200" dirty="0" smtClean="0"/>
              <a:t>. </a:t>
            </a:r>
            <a:r>
              <a:rPr lang="en-US" sz="1200" dirty="0"/>
              <a:t>Genome </a:t>
            </a:r>
            <a:r>
              <a:rPr lang="en-US" sz="1200" dirty="0" smtClean="0"/>
              <a:t>Medicine. 2014. </a:t>
            </a:r>
            <a:r>
              <a:rPr lang="en-US" sz="1200" dirty="0"/>
              <a:t>6:87</a:t>
            </a:r>
          </a:p>
        </p:txBody>
      </p:sp>
      <p:sp>
        <p:nvSpPr>
          <p:cNvPr id="3" name="Slide Number Placeholder 2"/>
          <p:cNvSpPr>
            <a:spLocks noGrp="1"/>
          </p:cNvSpPr>
          <p:nvPr>
            <p:ph type="sldNum" sz="quarter" idx="12"/>
          </p:nvPr>
        </p:nvSpPr>
        <p:spPr/>
        <p:txBody>
          <a:bodyPr/>
          <a:lstStyle/>
          <a:p>
            <a:fld id="{9D77C662-FF45-451A-9EC9-A9E0F58051BD}" type="slidenum">
              <a:rPr lang="en-US" smtClean="0"/>
              <a:t>17</a:t>
            </a:fld>
            <a:endParaRPr lang="en-US"/>
          </a:p>
        </p:txBody>
      </p:sp>
    </p:spTree>
    <p:extLst>
      <p:ext uri="{BB962C8B-B14F-4D97-AF65-F5344CB8AC3E}">
        <p14:creationId xmlns:p14="http://schemas.microsoft.com/office/powerpoint/2010/main" val="1073127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18</a:t>
            </a:fld>
            <a:endParaRPr lang="en-US"/>
          </a:p>
        </p:txBody>
      </p:sp>
      <p:sp>
        <p:nvSpPr>
          <p:cNvPr id="5" name="Rectangle 4"/>
          <p:cNvSpPr/>
          <p:nvPr/>
        </p:nvSpPr>
        <p:spPr>
          <a:xfrm>
            <a:off x="1162560" y="2389238"/>
            <a:ext cx="6673109" cy="1015663"/>
          </a:xfrm>
          <a:prstGeom prst="rect">
            <a:avLst/>
          </a:prstGeom>
        </p:spPr>
        <p:txBody>
          <a:bodyPr wrap="none">
            <a:spAutoFit/>
          </a:bodyPr>
          <a:lstStyle/>
          <a:p>
            <a:pPr algn="ctr"/>
            <a:r>
              <a:rPr lang="en-US" sz="3000" b="1" dirty="0" smtClean="0">
                <a:solidFill>
                  <a:srgbClr val="2389DC"/>
                </a:solidFill>
                <a:latin typeface="Times New Roman" panose="02020603050405020304" pitchFamily="18" charset="0"/>
                <a:cs typeface="Times New Roman" panose="02020603050405020304" pitchFamily="18" charset="0"/>
              </a:rPr>
              <a:t>Annotation tools </a:t>
            </a:r>
          </a:p>
          <a:p>
            <a:pPr algn="ctr"/>
            <a:r>
              <a:rPr lang="en-US" sz="3000" b="1" dirty="0" smtClean="0">
                <a:solidFill>
                  <a:srgbClr val="2389DC"/>
                </a:solidFill>
                <a:latin typeface="Times New Roman" panose="02020603050405020304" pitchFamily="18" charset="0"/>
                <a:cs typeface="Times New Roman" panose="02020603050405020304" pitchFamily="18" charset="0"/>
              </a:rPr>
              <a:t>provide useful data about the mutation </a:t>
            </a:r>
            <a:endParaRPr lang="en-US"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4511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988015"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Annotating the Variant</a:t>
            </a:r>
            <a:endParaRPr lang="en-US" sz="3000" b="1" dirty="0">
              <a:latin typeface="Times New Roman" panose="02020603050405020304" pitchFamily="18" charset="0"/>
              <a:cs typeface="Times New Roman" panose="02020603050405020304" pitchFamily="18" charset="0"/>
            </a:endParaRPr>
          </a:p>
        </p:txBody>
      </p:sp>
      <p:pic>
        <p:nvPicPr>
          <p:cNvPr id="10242" name="Picture 2" descr="http://www.messagetoeagle.com/wp-content/uploads/2014/02/paralleunivers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1" y="1066112"/>
            <a:ext cx="3866964" cy="25739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4471" y="1066112"/>
            <a:ext cx="5369859" cy="2554545"/>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You did the perfect genetic study: </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You chose a highly heritable disorder.</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You </a:t>
            </a:r>
            <a:r>
              <a:rPr lang="en-US" sz="2000" dirty="0">
                <a:latin typeface="Times New Roman" panose="02020603050405020304" pitchFamily="18" charset="0"/>
                <a:cs typeface="Times New Roman" panose="02020603050405020304" pitchFamily="18" charset="0"/>
              </a:rPr>
              <a:t>collected many cases and </a:t>
            </a:r>
            <a:r>
              <a:rPr lang="en-US" sz="2000" dirty="0" smtClean="0">
                <a:latin typeface="Times New Roman" panose="02020603050405020304" pitchFamily="18" charset="0"/>
                <a:cs typeface="Times New Roman" panose="02020603050405020304" pitchFamily="18" charset="0"/>
              </a:rPr>
              <a:t>controls. </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You studied the complete genome.</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You accounted for biases in the sequencing process and population structure. </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You did a replication study and removed variants that were not replicated.</a:t>
            </a:r>
          </a:p>
        </p:txBody>
      </p:sp>
      <p:sp>
        <p:nvSpPr>
          <p:cNvPr id="5" name="Rectangle 4"/>
          <p:cNvSpPr/>
          <p:nvPr/>
        </p:nvSpPr>
        <p:spPr>
          <a:xfrm>
            <a:off x="851648" y="3755768"/>
            <a:ext cx="7368988" cy="477054"/>
          </a:xfrm>
          <a:prstGeom prst="rect">
            <a:avLst/>
          </a:prstGeom>
        </p:spPr>
        <p:txBody>
          <a:bodyPr wrap="square">
            <a:spAutoFit/>
          </a:bodyPr>
          <a:lstStyle/>
          <a:p>
            <a:r>
              <a:rPr lang="en-US" sz="2500" b="1" dirty="0">
                <a:latin typeface="Times New Roman" panose="02020603050405020304" pitchFamily="18" charset="0"/>
                <a:cs typeface="Times New Roman" panose="02020603050405020304" pitchFamily="18" charset="0"/>
              </a:rPr>
              <a:t>You still have several hundreds candidate variants</a:t>
            </a:r>
            <a:r>
              <a:rPr lang="en-US" sz="2500" b="1" dirty="0" smtClean="0">
                <a:latin typeface="Times New Roman" panose="02020603050405020304" pitchFamily="18" charset="0"/>
                <a:cs typeface="Times New Roman" panose="02020603050405020304" pitchFamily="18" charset="0"/>
              </a:rPr>
              <a:t>!</a:t>
            </a:r>
            <a:endParaRPr lang="en-US" sz="25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23045" y="6195003"/>
            <a:ext cx="8063755" cy="553998"/>
          </a:xfrm>
          <a:prstGeom prst="rect">
            <a:avLst/>
          </a:prstGeom>
        </p:spPr>
        <p:txBody>
          <a:bodyPr wrap="square">
            <a:spAutoFit/>
          </a:bodyPr>
          <a:lstStyle/>
          <a:p>
            <a:r>
              <a:rPr lang="en-US" sz="3000" b="1" dirty="0">
                <a:solidFill>
                  <a:srgbClr val="00B050"/>
                </a:solidFill>
                <a:latin typeface="Times New Roman" panose="02020603050405020304" pitchFamily="18" charset="0"/>
                <a:cs typeface="Times New Roman" panose="02020603050405020304" pitchFamily="18" charset="0"/>
              </a:rPr>
              <a:t>How will you decide which of </a:t>
            </a:r>
            <a:r>
              <a:rPr lang="en-US" sz="3000" b="1" dirty="0" smtClean="0">
                <a:solidFill>
                  <a:srgbClr val="00B050"/>
                </a:solidFill>
                <a:latin typeface="Times New Roman" panose="02020603050405020304" pitchFamily="18" charset="0"/>
                <a:cs typeface="Times New Roman" panose="02020603050405020304" pitchFamily="18" charset="0"/>
              </a:rPr>
              <a:t>those is causal? </a:t>
            </a:r>
            <a:endParaRPr lang="en-US" sz="3000" b="1" dirty="0">
              <a:solidFill>
                <a:srgbClr val="00B050"/>
              </a:solidFill>
              <a:latin typeface="Times New Roman" panose="02020603050405020304" pitchFamily="18" charset="0"/>
              <a:cs typeface="Times New Roman" panose="02020603050405020304" pitchFamily="18" charset="0"/>
            </a:endParaRPr>
          </a:p>
        </p:txBody>
      </p:sp>
      <p:pic>
        <p:nvPicPr>
          <p:cNvPr id="10244" name="Picture 4" descr="http://relentlessroger.com/wp-content/uploads/2014/06/ForestTre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7741" y="4232822"/>
            <a:ext cx="4762500" cy="176212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D77C662-FF45-451A-9EC9-A9E0F58051BD}" type="slidenum">
              <a:rPr lang="en-US" smtClean="0"/>
              <a:t>19</a:t>
            </a:fld>
            <a:endParaRPr lang="en-US"/>
          </a:p>
        </p:txBody>
      </p:sp>
    </p:spTree>
    <p:extLst>
      <p:ext uri="{BB962C8B-B14F-4D97-AF65-F5344CB8AC3E}">
        <p14:creationId xmlns:p14="http://schemas.microsoft.com/office/powerpoint/2010/main" val="3099585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2</a:t>
            </a:fld>
            <a:endParaRPr lang="en-US"/>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376" y="0"/>
            <a:ext cx="5862816" cy="30486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ow to be ri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66989">
            <a:off x="6673979" y="3188756"/>
            <a:ext cx="2452754" cy="36791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how to be ri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62431">
            <a:off x="790880" y="3613380"/>
            <a:ext cx="2177896" cy="32668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ow to be ri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1720" y="3185652"/>
            <a:ext cx="2348121" cy="3620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057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20</a:t>
            </a:fld>
            <a:endParaRPr lang="en-US"/>
          </a:p>
        </p:txBody>
      </p:sp>
      <p:sp>
        <p:nvSpPr>
          <p:cNvPr id="5" name="Rectangle 4"/>
          <p:cNvSpPr/>
          <p:nvPr/>
        </p:nvSpPr>
        <p:spPr>
          <a:xfrm>
            <a:off x="83573" y="1008172"/>
            <a:ext cx="8735961" cy="3170099"/>
          </a:xfrm>
          <a:prstGeom prst="rect">
            <a:avLst/>
          </a:prstGeom>
        </p:spPr>
        <p:txBody>
          <a:bodyPr wrap="square">
            <a:spAutoFit/>
          </a:bodyPr>
          <a:lstStyle/>
          <a:p>
            <a:r>
              <a:rPr lang="en-US" sz="2500" dirty="0" err="1">
                <a:latin typeface="Times New Roman" panose="02020603050405020304" pitchFamily="18" charset="0"/>
                <a:cs typeface="Times New Roman" panose="02020603050405020304" pitchFamily="18" charset="0"/>
              </a:rPr>
              <a:t>VARiant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PRIoritization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SuM</a:t>
            </a:r>
            <a:r>
              <a:rPr lang="en-US" sz="2500" dirty="0">
                <a:latin typeface="Times New Roman" panose="02020603050405020304" pitchFamily="18" charset="0"/>
                <a:cs typeface="Times New Roman" panose="02020603050405020304" pitchFamily="18" charset="0"/>
              </a:rPr>
              <a:t> (</a:t>
            </a:r>
            <a:r>
              <a:rPr lang="en-US" sz="2500" i="1" dirty="0">
                <a:latin typeface="Times New Roman" panose="02020603050405020304" pitchFamily="18" charset="0"/>
                <a:cs typeface="Times New Roman" panose="02020603050405020304" pitchFamily="18" charset="0"/>
              </a:rPr>
              <a:t>VARPRISM</a:t>
            </a:r>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predicts </a:t>
            </a:r>
            <a:r>
              <a:rPr lang="en-US" sz="2500" dirty="0">
                <a:latin typeface="Times New Roman" panose="02020603050405020304" pitchFamily="18" charset="0"/>
                <a:cs typeface="Times New Roman" panose="02020603050405020304" pitchFamily="18" charset="0"/>
              </a:rPr>
              <a:t>the functional impact of </a:t>
            </a:r>
            <a:r>
              <a:rPr lang="en-US" sz="2500" i="1" dirty="0">
                <a:latin typeface="Times New Roman" panose="02020603050405020304" pitchFamily="18" charset="0"/>
                <a:cs typeface="Times New Roman" panose="02020603050405020304" pitchFamily="18" charset="0"/>
              </a:rPr>
              <a:t>de novo</a:t>
            </a:r>
            <a:r>
              <a:rPr lang="en-US" sz="2500" dirty="0">
                <a:latin typeface="Times New Roman" panose="02020603050405020304" pitchFamily="18" charset="0"/>
                <a:cs typeface="Times New Roman" panose="02020603050405020304" pitchFamily="18" charset="0"/>
              </a:rPr>
              <a:t> mutations and incorporates these quantitative predictions using a likelihood ratio test to evaluate evidence of </a:t>
            </a:r>
            <a:r>
              <a:rPr lang="en-US" sz="2500" i="1" dirty="0">
                <a:latin typeface="Times New Roman" panose="02020603050405020304" pitchFamily="18" charset="0"/>
                <a:cs typeface="Times New Roman" panose="02020603050405020304" pitchFamily="18" charset="0"/>
              </a:rPr>
              <a:t>de novo</a:t>
            </a:r>
            <a:r>
              <a:rPr lang="en-US" sz="2500" dirty="0">
                <a:latin typeface="Times New Roman" panose="02020603050405020304" pitchFamily="18" charset="0"/>
                <a:cs typeface="Times New Roman" panose="02020603050405020304" pitchFamily="18" charset="0"/>
              </a:rPr>
              <a:t> mutation </a:t>
            </a:r>
            <a:r>
              <a:rPr lang="en-US" sz="2500" dirty="0" smtClean="0">
                <a:latin typeface="Times New Roman" panose="02020603050405020304" pitchFamily="18" charset="0"/>
                <a:cs typeface="Times New Roman" panose="02020603050405020304" pitchFamily="18" charset="0"/>
              </a:rPr>
              <a:t>load.</a:t>
            </a:r>
          </a:p>
          <a:p>
            <a:endParaRPr lang="en-US" sz="2500" dirty="0">
              <a:latin typeface="Times New Roman" panose="02020603050405020304" pitchFamily="18" charset="0"/>
              <a:cs typeface="Times New Roman" panose="02020603050405020304" pitchFamily="18" charset="0"/>
            </a:endParaRPr>
          </a:p>
          <a:p>
            <a:r>
              <a:rPr lang="en-US" sz="2500" i="1" dirty="0" smtClean="0">
                <a:latin typeface="Times New Roman" panose="02020603050405020304" pitchFamily="18" charset="0"/>
                <a:cs typeface="Times New Roman" panose="02020603050405020304" pitchFamily="18" charset="0"/>
              </a:rPr>
              <a:t>VARPRISM</a:t>
            </a:r>
            <a:r>
              <a:rPr lang="en-US" sz="2500" dirty="0" smtClean="0">
                <a:latin typeface="Times New Roman" panose="02020603050405020304" pitchFamily="18" charset="0"/>
                <a:cs typeface="Times New Roman" panose="02020603050405020304" pitchFamily="18" charset="0"/>
              </a:rPr>
              <a:t> incorporates </a:t>
            </a:r>
            <a:r>
              <a:rPr lang="en-US" sz="2500" dirty="0">
                <a:latin typeface="Times New Roman" panose="02020603050405020304" pitchFamily="18" charset="0"/>
                <a:cs typeface="Times New Roman" panose="02020603050405020304" pitchFamily="18" charset="0"/>
              </a:rPr>
              <a:t>variant prioritization information to identify genes with a statistically significant excess of </a:t>
            </a:r>
            <a:r>
              <a:rPr lang="en-US" sz="2500" i="1" dirty="0">
                <a:latin typeface="Times New Roman" panose="02020603050405020304" pitchFamily="18" charset="0"/>
                <a:cs typeface="Times New Roman" panose="02020603050405020304" pitchFamily="18" charset="0"/>
              </a:rPr>
              <a:t>de novo </a:t>
            </a:r>
            <a:r>
              <a:rPr lang="en-US" sz="2500" dirty="0">
                <a:latin typeface="Times New Roman" panose="02020603050405020304" pitchFamily="18" charset="0"/>
                <a:cs typeface="Times New Roman" panose="02020603050405020304" pitchFamily="18" charset="0"/>
              </a:rPr>
              <a:t>mutations contributing to genetic diseases. </a:t>
            </a:r>
          </a:p>
        </p:txBody>
      </p:sp>
      <p:sp>
        <p:nvSpPr>
          <p:cNvPr id="6" name="Rectangle 5"/>
          <p:cNvSpPr/>
          <p:nvPr/>
        </p:nvSpPr>
        <p:spPr>
          <a:xfrm>
            <a:off x="0" y="0"/>
            <a:ext cx="5150769"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Annotating </a:t>
            </a:r>
            <a:r>
              <a:rPr lang="en-US" sz="3000" b="1" i="1" dirty="0" smtClean="0">
                <a:solidFill>
                  <a:srgbClr val="2389DC"/>
                </a:solidFill>
                <a:latin typeface="Times New Roman" panose="02020603050405020304" pitchFamily="18" charset="0"/>
                <a:cs typeface="Times New Roman" panose="02020603050405020304" pitchFamily="18" charset="0"/>
              </a:rPr>
              <a:t>de novo</a:t>
            </a:r>
            <a:r>
              <a:rPr lang="en-US" sz="3000" b="1" dirty="0" smtClean="0">
                <a:solidFill>
                  <a:srgbClr val="2389DC"/>
                </a:solidFill>
                <a:latin typeface="Times New Roman" panose="02020603050405020304" pitchFamily="18" charset="0"/>
                <a:cs typeface="Times New Roman" panose="02020603050405020304" pitchFamily="18" charset="0"/>
              </a:rPr>
              <a:t> mutations</a:t>
            </a:r>
            <a:endParaRPr lang="en-US" sz="30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4447375" y="4204470"/>
            <a:ext cx="4372159" cy="2151881"/>
          </a:xfrm>
          <a:prstGeom prst="rect">
            <a:avLst/>
          </a:prstGeom>
        </p:spPr>
      </p:pic>
    </p:spTree>
    <p:extLst>
      <p:ext uri="{BB962C8B-B14F-4D97-AF65-F5344CB8AC3E}">
        <p14:creationId xmlns:p14="http://schemas.microsoft.com/office/powerpoint/2010/main" val="20784996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563574"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Using ANNOVAR for annotation</a:t>
            </a:r>
            <a:endParaRPr lang="en-US" sz="3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433482" y="4094813"/>
            <a:ext cx="5600328" cy="2510118"/>
          </a:xfrm>
          <a:prstGeom prst="rect">
            <a:avLst/>
          </a:prstGeom>
          <a:ln>
            <a:solidFill>
              <a:schemeClr val="tx1"/>
            </a:solidFill>
          </a:ln>
        </p:spPr>
      </p:pic>
      <p:sp>
        <p:nvSpPr>
          <p:cNvPr id="5" name="Rectangle 4"/>
          <p:cNvSpPr/>
          <p:nvPr/>
        </p:nvSpPr>
        <p:spPr>
          <a:xfrm>
            <a:off x="3433482" y="6604931"/>
            <a:ext cx="5689975" cy="276999"/>
          </a:xfrm>
          <a:prstGeom prst="rect">
            <a:avLst/>
          </a:prstGeom>
        </p:spPr>
        <p:txBody>
          <a:bodyPr wrap="square">
            <a:spAutoFit/>
          </a:bodyPr>
          <a:lstStyle/>
          <a:p>
            <a:r>
              <a:rPr lang="en-US" sz="1200" dirty="0">
                <a:latin typeface="Times New Roman" panose="02020603050405020304" pitchFamily="18" charset="0"/>
                <a:ea typeface="Calibri" panose="020F0502020204030204" pitchFamily="34" charset="0"/>
                <a:cs typeface="Times New Roman" panose="02020603050405020304" pitchFamily="18" charset="0"/>
              </a:rPr>
              <a:t>L. D. Ward, 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Kellis</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i="1" dirty="0">
                <a:latin typeface="Times New Roman" panose="02020603050405020304" pitchFamily="18" charset="0"/>
                <a:ea typeface="Calibri" panose="020F0502020204030204" pitchFamily="34" charset="0"/>
                <a:cs typeface="Times New Roman" panose="02020603050405020304" pitchFamily="18" charset="0"/>
              </a:rPr>
              <a:t>Nat. </a:t>
            </a:r>
            <a:r>
              <a:rPr lang="en-US" sz="1200" i="1" dirty="0" err="1">
                <a:latin typeface="Times New Roman" panose="02020603050405020304" pitchFamily="18" charset="0"/>
                <a:ea typeface="Calibri" panose="020F0502020204030204" pitchFamily="34" charset="0"/>
                <a:cs typeface="Times New Roman" panose="02020603050405020304" pitchFamily="18" charset="0"/>
              </a:rPr>
              <a:t>Biotechnol</a:t>
            </a:r>
            <a:r>
              <a:rPr lang="en-US" sz="1200" i="1" dirty="0">
                <a:latin typeface="Times New Roman" panose="02020603050405020304" pitchFamily="18" charset="0"/>
                <a:ea typeface="Calibri" panose="020F0502020204030204" pitchFamily="34" charset="0"/>
                <a:cs typeface="Times New Roman" panose="02020603050405020304" pitchFamily="18" charset="0"/>
              </a:rPr>
              <a: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a:latin typeface="Times New Roman" panose="02020603050405020304" pitchFamily="18" charset="0"/>
                <a:ea typeface="Calibri" panose="020F0502020204030204" pitchFamily="34" charset="0"/>
                <a:cs typeface="Times New Roman" panose="02020603050405020304" pitchFamily="18" charset="0"/>
              </a:rPr>
              <a:t>30</a:t>
            </a:r>
            <a:r>
              <a:rPr lang="en-US" sz="1200" dirty="0">
                <a:latin typeface="Times New Roman" panose="02020603050405020304" pitchFamily="18" charset="0"/>
                <a:ea typeface="Calibri" panose="020F0502020204030204" pitchFamily="34" charset="0"/>
                <a:cs typeface="Times New Roman" panose="02020603050405020304" pitchFamily="18" charset="0"/>
              </a:rPr>
              <a:t>, 1095-1106 (2012).</a:t>
            </a:r>
            <a:endParaRPr lang="en-US" sz="12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0" y="891962"/>
            <a:ext cx="8907283"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ANNOVAR </a:t>
            </a:r>
            <a:r>
              <a:rPr lang="en-US" sz="2000" dirty="0" smtClean="0">
                <a:latin typeface="Times New Roman" panose="02020603050405020304" pitchFamily="18" charset="0"/>
                <a:cs typeface="Times New Roman" panose="02020603050405020304" pitchFamily="18" charset="0"/>
              </a:rPr>
              <a:t>is not a prediction tool – it is a shell. </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ANNOVAR </a:t>
            </a:r>
            <a:r>
              <a:rPr lang="en-US" sz="2000" dirty="0" smtClean="0">
                <a:latin typeface="Times New Roman" panose="02020603050405020304" pitchFamily="18" charset="0"/>
                <a:cs typeface="Times New Roman" panose="02020603050405020304" pitchFamily="18" charset="0"/>
              </a:rPr>
              <a:t>will not decide for you. It will generates </a:t>
            </a:r>
            <a:r>
              <a:rPr lang="en-US" sz="2000" dirty="0">
                <a:latin typeface="Times New Roman" panose="02020603050405020304" pitchFamily="18" charset="0"/>
                <a:cs typeface="Times New Roman" panose="02020603050405020304" pitchFamily="18" charset="0"/>
              </a:rPr>
              <a:t>a series of </a:t>
            </a:r>
            <a:r>
              <a:rPr lang="en-US" sz="2000" dirty="0" smtClean="0">
                <a:latin typeface="Times New Roman" panose="02020603050405020304" pitchFamily="18" charset="0"/>
                <a:cs typeface="Times New Roman" panose="02020603050405020304" pitchFamily="18" charset="0"/>
              </a:rPr>
              <a:t>predictors made by other </a:t>
            </a:r>
            <a:r>
              <a:rPr lang="en-US" sz="2000" dirty="0">
                <a:latin typeface="Times New Roman" panose="02020603050405020304" pitchFamily="18" charset="0"/>
                <a:cs typeface="Times New Roman" panose="02020603050405020304" pitchFamily="18" charset="0"/>
              </a:rPr>
              <a:t>tools </a:t>
            </a:r>
            <a:r>
              <a:rPr lang="en-US" sz="2000" dirty="0" smtClean="0">
                <a:latin typeface="Times New Roman" panose="02020603050405020304" pitchFamily="18" charset="0"/>
                <a:cs typeface="Times New Roman" panose="02020603050405020304" pitchFamily="18" charset="0"/>
              </a:rPr>
              <a:t>and combine it together in a user-friendly manner. </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ANNOVAR obtains some of its data </a:t>
            </a:r>
            <a:r>
              <a:rPr lang="en-US" sz="2000" dirty="0">
                <a:latin typeface="Times New Roman" panose="02020603050405020304" pitchFamily="18" charset="0"/>
                <a:cs typeface="Times New Roman" panose="02020603050405020304" pitchFamily="18" charset="0"/>
              </a:rPr>
              <a:t>from DBNSFP (</a:t>
            </a:r>
            <a:r>
              <a:rPr lang="en-US" sz="2000" dirty="0">
                <a:latin typeface="Times New Roman" panose="02020603050405020304" pitchFamily="18" charset="0"/>
                <a:cs typeface="Times New Roman" panose="02020603050405020304" pitchFamily="18" charset="0"/>
                <a:hlinkClick r:id="rId4"/>
              </a:rPr>
              <a:t>https://</a:t>
            </a:r>
            <a:r>
              <a:rPr lang="en-US" sz="2000" dirty="0" smtClean="0">
                <a:latin typeface="Times New Roman" panose="02020603050405020304" pitchFamily="18" charset="0"/>
                <a:cs typeface="Times New Roman" panose="02020603050405020304" pitchFamily="18" charset="0"/>
                <a:hlinkClick r:id="rId4"/>
              </a:rPr>
              <a:t>sites.google.com/site/jpopgen/dbNSFP</a:t>
            </a:r>
            <a:r>
              <a:rPr lang="en-US" sz="2000" dirty="0" smtClean="0">
                <a:latin typeface="Times New Roman" panose="02020603050405020304" pitchFamily="18" charset="0"/>
                <a:cs typeface="Times New Roman" panose="02020603050405020304" pitchFamily="18" charset="0"/>
              </a:rPr>
              <a:t>), which uses &gt; 400 categories to classify variants</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collected from </a:t>
            </a:r>
            <a:r>
              <a:rPr lang="en-US" sz="2000" dirty="0">
                <a:latin typeface="Times New Roman" panose="02020603050405020304" pitchFamily="18" charset="0"/>
                <a:cs typeface="Times New Roman" panose="02020603050405020304" pitchFamily="18" charset="0"/>
              </a:rPr>
              <a:t>different sources </a:t>
            </a:r>
            <a:r>
              <a:rPr lang="en-US" sz="2000" dirty="0" smtClean="0">
                <a:latin typeface="Times New Roman" panose="02020603050405020304" pitchFamily="18" charset="0"/>
                <a:cs typeface="Times New Roman" panose="02020603050405020304" pitchFamily="18" charset="0"/>
              </a:rPr>
              <a:t>(see Variant </a:t>
            </a:r>
            <a:r>
              <a:rPr lang="en-US" sz="2000" dirty="0">
                <a:latin typeface="Times New Roman" panose="02020603050405020304" pitchFamily="18" charset="0"/>
                <a:cs typeface="Times New Roman" panose="02020603050405020304" pitchFamily="18" charset="0"/>
              </a:rPr>
              <a:t>annotation - </a:t>
            </a:r>
            <a:r>
              <a:rPr lang="en-US" sz="2000" dirty="0" smtClean="0">
                <a:latin typeface="Times New Roman" panose="02020603050405020304" pitchFamily="18" charset="0"/>
                <a:cs typeface="Times New Roman" panose="02020603050405020304" pitchFamily="18" charset="0"/>
              </a:rPr>
              <a:t>dbNSFP3.1a.readme.txt in your Google Drive). </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ANNOVAR is implemented in GALAXY.</a:t>
            </a:r>
            <a:endParaRPr lang="en-US" sz="2000" dirty="0">
              <a:latin typeface="Times New Roman" panose="02020603050405020304" pitchFamily="18" charset="0"/>
              <a:cs typeface="Times New Roman" panose="02020603050405020304" pitchFamily="18" charset="0"/>
            </a:endParaRPr>
          </a:p>
        </p:txBody>
      </p:sp>
      <p:sp>
        <p:nvSpPr>
          <p:cNvPr id="7" name="Rectangle 6"/>
          <p:cNvSpPr/>
          <p:nvPr/>
        </p:nvSpPr>
        <p:spPr>
          <a:xfrm>
            <a:off x="4524103" y="381438"/>
            <a:ext cx="4831976"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hlinkClick r:id="rId5"/>
              </a:rPr>
              <a:t>http://annovar.openbioinformatics.org/en/latest/</a:t>
            </a:r>
            <a:r>
              <a:rPr lang="en-US" dirty="0">
                <a:latin typeface="Times New Roman" panose="02020603050405020304" pitchFamily="18" charset="0"/>
                <a:cs typeface="Times New Roman" panose="02020603050405020304" pitchFamily="18" charset="0"/>
              </a:rPr>
              <a:t>)</a:t>
            </a:r>
            <a:endParaRPr lang="en-US" dirty="0"/>
          </a:p>
        </p:txBody>
      </p:sp>
      <p:sp>
        <p:nvSpPr>
          <p:cNvPr id="9" name="Rectangle 8"/>
          <p:cNvSpPr/>
          <p:nvPr/>
        </p:nvSpPr>
        <p:spPr>
          <a:xfrm>
            <a:off x="0" y="4203253"/>
            <a:ext cx="3254188" cy="1338828"/>
          </a:xfrm>
          <a:prstGeom prst="rect">
            <a:avLst/>
          </a:prstGeom>
        </p:spPr>
        <p:txBody>
          <a:bodyPr wrap="square">
            <a:spAutoFit/>
          </a:bodyPr>
          <a:lstStyle/>
          <a:p>
            <a:r>
              <a:rPr lang="en-US" sz="2700" dirty="0">
                <a:solidFill>
                  <a:srgbClr val="FF0000"/>
                </a:solidFill>
                <a:latin typeface="Times New Roman" panose="02020603050405020304" pitchFamily="18" charset="0"/>
              </a:rPr>
              <a:t>What </a:t>
            </a:r>
            <a:r>
              <a:rPr lang="en-US" sz="2700" dirty="0" smtClean="0">
                <a:solidFill>
                  <a:srgbClr val="FF0000"/>
                </a:solidFill>
                <a:latin typeface="Times New Roman" panose="02020603050405020304" pitchFamily="18" charset="0"/>
              </a:rPr>
              <a:t>are the problems </a:t>
            </a:r>
            <a:r>
              <a:rPr lang="en-US" sz="2700" dirty="0">
                <a:solidFill>
                  <a:srgbClr val="FF0000"/>
                </a:solidFill>
                <a:latin typeface="Times New Roman" panose="02020603050405020304" pitchFamily="18" charset="0"/>
              </a:rPr>
              <a:t>with this </a:t>
            </a:r>
            <a:r>
              <a:rPr lang="en-US" sz="2700" dirty="0" smtClean="0">
                <a:solidFill>
                  <a:srgbClr val="FF0000"/>
                </a:solidFill>
                <a:latin typeface="Times New Roman" panose="02020603050405020304" pitchFamily="18" charset="0"/>
              </a:rPr>
              <a:t>type of information?</a:t>
            </a:r>
            <a:endParaRPr lang="en-US" sz="2700" dirty="0">
              <a:solidFill>
                <a:srgbClr val="FF0000"/>
              </a:solidFill>
            </a:endParaRPr>
          </a:p>
        </p:txBody>
      </p:sp>
      <p:sp>
        <p:nvSpPr>
          <p:cNvPr id="3" name="Slide Number Placeholder 2"/>
          <p:cNvSpPr>
            <a:spLocks noGrp="1"/>
          </p:cNvSpPr>
          <p:nvPr>
            <p:ph type="sldNum" sz="quarter" idx="12"/>
          </p:nvPr>
        </p:nvSpPr>
        <p:spPr/>
        <p:txBody>
          <a:bodyPr/>
          <a:lstStyle/>
          <a:p>
            <a:fld id="{9D77C662-FF45-451A-9EC9-A9E0F58051BD}" type="slidenum">
              <a:rPr lang="en-US" smtClean="0"/>
              <a:t>21</a:t>
            </a:fld>
            <a:endParaRPr lang="en-US"/>
          </a:p>
        </p:txBody>
      </p:sp>
    </p:spTree>
    <p:extLst>
      <p:ext uri="{BB962C8B-B14F-4D97-AF65-F5344CB8AC3E}">
        <p14:creationId xmlns:p14="http://schemas.microsoft.com/office/powerpoint/2010/main" val="36561020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152" y="5515300"/>
            <a:ext cx="8734425" cy="714375"/>
          </a:xfrm>
          <a:prstGeom prst="rect">
            <a:avLst/>
          </a:prstGeom>
        </p:spPr>
      </p:pic>
      <p:pic>
        <p:nvPicPr>
          <p:cNvPr id="5" name="Picture 4"/>
          <p:cNvPicPr>
            <a:picLocks noChangeAspect="1"/>
          </p:cNvPicPr>
          <p:nvPr/>
        </p:nvPicPr>
        <p:blipFill>
          <a:blip r:embed="rId3"/>
          <a:stretch>
            <a:fillRect/>
          </a:stretch>
        </p:blipFill>
        <p:spPr>
          <a:xfrm>
            <a:off x="430305" y="6161039"/>
            <a:ext cx="8928847" cy="696961"/>
          </a:xfrm>
          <a:prstGeom prst="rect">
            <a:avLst/>
          </a:prstGeom>
        </p:spPr>
      </p:pic>
      <p:sp>
        <p:nvSpPr>
          <p:cNvPr id="6" name="Rectangle 5"/>
          <p:cNvSpPr/>
          <p:nvPr/>
        </p:nvSpPr>
        <p:spPr>
          <a:xfrm>
            <a:off x="107576" y="1421249"/>
            <a:ext cx="8964706" cy="3231654"/>
          </a:xfrm>
          <a:prstGeom prst="rect">
            <a:avLst/>
          </a:prstGeom>
          <a:solidFill>
            <a:schemeClr val="bg1">
              <a:lumMod val="95000"/>
            </a:schemeClr>
          </a:solidFill>
        </p:spPr>
        <p:txBody>
          <a:bodyPr wrap="square">
            <a:spAutoFit/>
          </a:bodyPr>
          <a:lstStyle/>
          <a:p>
            <a:r>
              <a:rPr lang="en-US" sz="1200" dirty="0"/>
              <a:t>##</a:t>
            </a:r>
            <a:r>
              <a:rPr lang="en-US" sz="1200" dirty="0" err="1"/>
              <a:t>fileformat</a:t>
            </a:r>
            <a:r>
              <a:rPr lang="en-US" sz="1200" dirty="0"/>
              <a:t>=VCFv4.1</a:t>
            </a:r>
          </a:p>
          <a:p>
            <a:r>
              <a:rPr lang="en-US" sz="1200" dirty="0"/>
              <a:t>##</a:t>
            </a:r>
            <a:r>
              <a:rPr lang="en-US" sz="1200" dirty="0" err="1"/>
              <a:t>contenttype</a:t>
            </a:r>
            <a:r>
              <a:rPr lang="en-US" sz="1200" dirty="0"/>
              <a:t>=HumanOmni25M-8v1-1_B.bpm</a:t>
            </a:r>
          </a:p>
          <a:p>
            <a:r>
              <a:rPr lang="en-US" sz="1200" dirty="0"/>
              <a:t>##sourcereport=FinalReport_HumanOmni25M-8v1-1_PG0001217-BLD.txt</a:t>
            </a:r>
          </a:p>
          <a:p>
            <a:r>
              <a:rPr lang="en-US" sz="1200" dirty="0"/>
              <a:t>##genomemap=HumanOmni25M-8v1-1.NCBI37.map.txt</a:t>
            </a:r>
          </a:p>
          <a:p>
            <a:r>
              <a:rPr lang="en-US" sz="1200" dirty="0"/>
              <a:t>##</a:t>
            </a:r>
            <a:r>
              <a:rPr lang="en-US" sz="1200" dirty="0" err="1"/>
              <a:t>contig</a:t>
            </a:r>
            <a:r>
              <a:rPr lang="en-US" sz="1200" dirty="0"/>
              <a:t>=&lt;ID=</a:t>
            </a:r>
            <a:r>
              <a:rPr lang="en-US" sz="1200" dirty="0" err="1"/>
              <a:t>NA,length</a:t>
            </a:r>
            <a:r>
              <a:rPr lang="en-US" sz="1200" dirty="0"/>
              <a:t>=0,Description="</a:t>
            </a:r>
            <a:r>
              <a:rPr lang="en-US" sz="1200" dirty="0" err="1"/>
              <a:t>Contig</a:t>
            </a:r>
            <a:r>
              <a:rPr lang="en-US" sz="1200" dirty="0"/>
              <a:t> undetermined-for genotyped alleles that do not map to the reference."&gt;</a:t>
            </a:r>
          </a:p>
          <a:p>
            <a:r>
              <a:rPr lang="en-US" sz="1200" dirty="0"/>
              <a:t>##INFO=&lt;ID=</a:t>
            </a:r>
            <a:r>
              <a:rPr lang="en-US" sz="1200" dirty="0" err="1"/>
              <a:t>AL,Number</a:t>
            </a:r>
            <a:r>
              <a:rPr lang="en-US" sz="1200" dirty="0"/>
              <a:t>=1,Type=</a:t>
            </a:r>
            <a:r>
              <a:rPr lang="en-US" sz="1200" dirty="0" err="1"/>
              <a:t>String,Description</a:t>
            </a:r>
            <a:r>
              <a:rPr lang="en-US" sz="1200" dirty="0"/>
              <a:t>="Array Alleles"&gt;</a:t>
            </a:r>
          </a:p>
          <a:p>
            <a:r>
              <a:rPr lang="en-US" sz="1200" dirty="0"/>
              <a:t>##INFO=&lt;ID=</a:t>
            </a:r>
            <a:r>
              <a:rPr lang="en-US" sz="1200" dirty="0" err="1"/>
              <a:t>ST,Number</a:t>
            </a:r>
            <a:r>
              <a:rPr lang="en-US" sz="1200" dirty="0"/>
              <a:t>=1,Type=</a:t>
            </a:r>
            <a:r>
              <a:rPr lang="en-US" sz="1200" dirty="0" err="1"/>
              <a:t>String,Description</a:t>
            </a:r>
            <a:r>
              <a:rPr lang="en-US" sz="1200" dirty="0"/>
              <a:t>="</a:t>
            </a:r>
            <a:r>
              <a:rPr lang="en-US" sz="1200" dirty="0" err="1"/>
              <a:t>ProbeStrand</a:t>
            </a:r>
            <a:r>
              <a:rPr lang="en-US" sz="1200" dirty="0"/>
              <a:t>"&gt;</a:t>
            </a:r>
          </a:p>
          <a:p>
            <a:r>
              <a:rPr lang="en-US" sz="1200" dirty="0"/>
              <a:t>##FILTER=&lt;ID=</a:t>
            </a:r>
            <a:r>
              <a:rPr lang="en-US" sz="1200" dirty="0" err="1"/>
              <a:t>GTEX,Description</a:t>
            </a:r>
            <a:r>
              <a:rPr lang="en-US" sz="1200" dirty="0"/>
              <a:t>="Genotype excluded from reference sequence mapping."&gt;</a:t>
            </a:r>
          </a:p>
          <a:p>
            <a:r>
              <a:rPr lang="en-US" sz="1200" dirty="0"/>
              <a:t>##FILTER=&lt;ID=</a:t>
            </a:r>
            <a:r>
              <a:rPr lang="en-US" sz="1200" dirty="0" err="1"/>
              <a:t>NOCALL,Description</a:t>
            </a:r>
            <a:r>
              <a:rPr lang="en-US" sz="1200" dirty="0"/>
              <a:t>="Genotype not called on array."&gt;</a:t>
            </a:r>
          </a:p>
          <a:p>
            <a:r>
              <a:rPr lang="en-US" sz="1200" dirty="0"/>
              <a:t>##FORMAT=&lt;ID=</a:t>
            </a:r>
            <a:r>
              <a:rPr lang="en-US" sz="1200" dirty="0" err="1"/>
              <a:t>GC,Number</a:t>
            </a:r>
            <a:r>
              <a:rPr lang="en-US" sz="1200" dirty="0"/>
              <a:t>=1,Type=</a:t>
            </a:r>
            <a:r>
              <a:rPr lang="en-US" sz="1200" dirty="0" err="1"/>
              <a:t>Float,Description</a:t>
            </a:r>
            <a:r>
              <a:rPr lang="en-US" sz="1200" dirty="0"/>
              <a:t>="</a:t>
            </a:r>
            <a:r>
              <a:rPr lang="en-US" sz="1200" dirty="0" err="1"/>
              <a:t>GencallScore</a:t>
            </a:r>
            <a:r>
              <a:rPr lang="en-US" sz="1200" dirty="0"/>
              <a:t>"&gt;</a:t>
            </a:r>
          </a:p>
          <a:p>
            <a:r>
              <a:rPr lang="en-US" sz="1200" dirty="0"/>
              <a:t>##FORMAT=&lt;ID=</a:t>
            </a:r>
            <a:r>
              <a:rPr lang="en-US" sz="1200" dirty="0" err="1"/>
              <a:t>GT,Number</a:t>
            </a:r>
            <a:r>
              <a:rPr lang="en-US" sz="1200" dirty="0"/>
              <a:t>=1,Type=</a:t>
            </a:r>
            <a:r>
              <a:rPr lang="en-US" sz="1200" dirty="0" err="1"/>
              <a:t>String,Description</a:t>
            </a:r>
            <a:r>
              <a:rPr lang="en-US" sz="1200" dirty="0"/>
              <a:t>="Genotype"&gt;</a:t>
            </a:r>
          </a:p>
          <a:p>
            <a:r>
              <a:rPr lang="en-US" sz="1200" dirty="0"/>
              <a:t>##</a:t>
            </a:r>
            <a:r>
              <a:rPr lang="en-US" sz="1200" dirty="0" err="1"/>
              <a:t>workflow_type</a:t>
            </a:r>
            <a:r>
              <a:rPr lang="en-US" sz="1200" dirty="0"/>
              <a:t>=</a:t>
            </a:r>
            <a:r>
              <a:rPr lang="en-US" sz="1200" dirty="0" err="1"/>
              <a:t>Illumina_GenotypingToVCF</a:t>
            </a:r>
            <a:endParaRPr lang="en-US" sz="1200" dirty="0"/>
          </a:p>
          <a:p>
            <a:r>
              <a:rPr lang="en-US" sz="1200" dirty="0"/>
              <a:t>##</a:t>
            </a:r>
            <a:r>
              <a:rPr lang="en-US" sz="1200" dirty="0" err="1"/>
              <a:t>workflow_version</a:t>
            </a:r>
            <a:r>
              <a:rPr lang="en-US" sz="1200" dirty="0"/>
              <a:t>=v1.4</a:t>
            </a:r>
          </a:p>
          <a:p>
            <a:r>
              <a:rPr lang="en-US" sz="1200" dirty="0"/>
              <a:t>#CHROM	POS	ID	REF	ALT	QUAL	FILTER	INFO	FORMAT	WG0231131-DNAD01-PG0001217-BLD</a:t>
            </a:r>
          </a:p>
          <a:p>
            <a:r>
              <a:rPr lang="en-US" sz="1200" dirty="0"/>
              <a:t>chr7	117149177 	rs75961395	A	G	.	PASS	AL=A/G;ST=-	GT:GC	0/1:0.9120</a:t>
            </a:r>
          </a:p>
        </p:txBody>
      </p:sp>
      <p:sp>
        <p:nvSpPr>
          <p:cNvPr id="7" name="Rectangle 6"/>
          <p:cNvSpPr/>
          <p:nvPr/>
        </p:nvSpPr>
        <p:spPr>
          <a:xfrm>
            <a:off x="4374776" y="833933"/>
            <a:ext cx="2795765" cy="369332"/>
          </a:xfrm>
          <a:prstGeom prst="rect">
            <a:avLst/>
          </a:prstGeom>
        </p:spPr>
        <p:txBody>
          <a:bodyPr wrap="none">
            <a:spAutoFit/>
          </a:bodyPr>
          <a:lstStyle/>
          <a:p>
            <a:r>
              <a:rPr lang="en-US" dirty="0">
                <a:hlinkClick r:id="rId4"/>
              </a:rPr>
              <a:t>http://wannovar.wglab.org</a:t>
            </a:r>
            <a:r>
              <a:rPr lang="en-US" dirty="0" smtClean="0">
                <a:hlinkClick r:id="rId4"/>
              </a:rPr>
              <a:t>/</a:t>
            </a:r>
            <a:endParaRPr lang="en-US" dirty="0"/>
          </a:p>
        </p:txBody>
      </p:sp>
      <p:pic>
        <p:nvPicPr>
          <p:cNvPr id="8" name="Picture 7"/>
          <p:cNvPicPr>
            <a:picLocks noChangeAspect="1"/>
          </p:cNvPicPr>
          <p:nvPr/>
        </p:nvPicPr>
        <p:blipFill>
          <a:blip r:embed="rId5"/>
          <a:stretch>
            <a:fillRect/>
          </a:stretch>
        </p:blipFill>
        <p:spPr>
          <a:xfrm>
            <a:off x="0" y="-48812"/>
            <a:ext cx="4374776" cy="1323174"/>
          </a:xfrm>
          <a:prstGeom prst="rect">
            <a:avLst/>
          </a:prstGeom>
        </p:spPr>
      </p:pic>
      <p:sp>
        <p:nvSpPr>
          <p:cNvPr id="9" name="TextBox 8"/>
          <p:cNvSpPr txBox="1"/>
          <p:nvPr/>
        </p:nvSpPr>
        <p:spPr>
          <a:xfrm>
            <a:off x="0" y="4867755"/>
            <a:ext cx="1061509" cy="430887"/>
          </a:xfrm>
          <a:prstGeom prst="rect">
            <a:avLst/>
          </a:prstGeom>
          <a:noFill/>
        </p:spPr>
        <p:txBody>
          <a:bodyPr wrap="none" rtlCol="0">
            <a:spAutoFit/>
          </a:bodyPr>
          <a:lstStyle/>
          <a:p>
            <a:r>
              <a:rPr lang="en-US" sz="2200" b="1" dirty="0" smtClean="0">
                <a:latin typeface="Times New Roman" panose="02020603050405020304" pitchFamily="18" charset="0"/>
                <a:cs typeface="Times New Roman" panose="02020603050405020304" pitchFamily="18" charset="0"/>
              </a:rPr>
              <a:t>Results</a:t>
            </a:r>
            <a:endParaRPr lang="en-US" sz="22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9D77C662-FF45-451A-9EC9-A9E0F58051BD}" type="slidenum">
              <a:rPr lang="en-US" smtClean="0"/>
              <a:t>22</a:t>
            </a:fld>
            <a:endParaRPr lang="en-US"/>
          </a:p>
        </p:txBody>
      </p:sp>
    </p:spTree>
    <p:extLst>
      <p:ext uri="{BB962C8B-B14F-4D97-AF65-F5344CB8AC3E}">
        <p14:creationId xmlns:p14="http://schemas.microsoft.com/office/powerpoint/2010/main" val="974429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23</a:t>
            </a:fld>
            <a:endParaRPr lang="en-US"/>
          </a:p>
        </p:txBody>
      </p:sp>
      <p:sp>
        <p:nvSpPr>
          <p:cNvPr id="5" name="Rectangle 4"/>
          <p:cNvSpPr/>
          <p:nvPr/>
        </p:nvSpPr>
        <p:spPr>
          <a:xfrm>
            <a:off x="5424796" y="2255645"/>
            <a:ext cx="3623492" cy="369332"/>
          </a:xfrm>
          <a:prstGeom prst="rect">
            <a:avLst/>
          </a:prstGeom>
        </p:spPr>
        <p:txBody>
          <a:bodyPr wrap="none">
            <a:spAutoFit/>
          </a:bodyPr>
          <a:lstStyle/>
          <a:p>
            <a:r>
              <a:rPr lang="en-US" dirty="0">
                <a:hlinkClick r:id="rId2"/>
              </a:rPr>
              <a:t>http://</a:t>
            </a:r>
            <a:r>
              <a:rPr lang="en-US" dirty="0" smtClean="0">
                <a:hlinkClick r:id="rId2"/>
              </a:rPr>
              <a:t>www.ensembl.org/index.html</a:t>
            </a:r>
            <a:endParaRPr lang="en-US" dirty="0"/>
          </a:p>
        </p:txBody>
      </p:sp>
      <p:pic>
        <p:nvPicPr>
          <p:cNvPr id="6" name="Picture 5"/>
          <p:cNvPicPr>
            <a:picLocks noChangeAspect="1"/>
          </p:cNvPicPr>
          <p:nvPr/>
        </p:nvPicPr>
        <p:blipFill>
          <a:blip r:embed="rId3"/>
          <a:stretch>
            <a:fillRect/>
          </a:stretch>
        </p:blipFill>
        <p:spPr>
          <a:xfrm>
            <a:off x="0" y="0"/>
            <a:ext cx="8881602" cy="2255645"/>
          </a:xfrm>
          <a:prstGeom prst="rect">
            <a:avLst/>
          </a:prstGeom>
        </p:spPr>
      </p:pic>
      <p:pic>
        <p:nvPicPr>
          <p:cNvPr id="7" name="Picture 6"/>
          <p:cNvPicPr>
            <a:picLocks noChangeAspect="1"/>
          </p:cNvPicPr>
          <p:nvPr/>
        </p:nvPicPr>
        <p:blipFill>
          <a:blip r:embed="rId4"/>
          <a:stretch>
            <a:fillRect/>
          </a:stretch>
        </p:blipFill>
        <p:spPr>
          <a:xfrm>
            <a:off x="4177206" y="3451122"/>
            <a:ext cx="4871082" cy="2774667"/>
          </a:xfrm>
          <a:prstGeom prst="rect">
            <a:avLst/>
          </a:prstGeom>
          <a:ln>
            <a:solidFill>
              <a:schemeClr val="tx1"/>
            </a:solidFill>
          </a:ln>
        </p:spPr>
      </p:pic>
      <p:sp>
        <p:nvSpPr>
          <p:cNvPr id="8" name="Rectangle 7"/>
          <p:cNvSpPr/>
          <p:nvPr/>
        </p:nvSpPr>
        <p:spPr>
          <a:xfrm>
            <a:off x="312976" y="3822792"/>
            <a:ext cx="3864230" cy="1015663"/>
          </a:xfrm>
          <a:prstGeom prst="rect">
            <a:avLst/>
          </a:prstGeom>
        </p:spPr>
        <p:txBody>
          <a:bodyPr wrap="square">
            <a:spAutoFit/>
          </a:bodyPr>
          <a:lstStyle/>
          <a:p>
            <a:r>
              <a:rPr lang="en-US" sz="2000" b="1" dirty="0" smtClean="0">
                <a:latin typeface="Times New Roman" panose="02020603050405020304" pitchFamily="18" charset="0"/>
                <a:cs typeface="Times New Roman" panose="02020603050405020304" pitchFamily="18" charset="0"/>
              </a:rPr>
              <a:t>Variant Effect Predictor (VEP)</a:t>
            </a:r>
          </a:p>
          <a:p>
            <a:r>
              <a:rPr lang="en-US" sz="2000" dirty="0" smtClean="0">
                <a:latin typeface="Times New Roman" panose="02020603050405020304" pitchFamily="18" charset="0"/>
                <a:cs typeface="Times New Roman" panose="02020603050405020304" pitchFamily="18" charset="0"/>
              </a:rPr>
              <a:t>Works similarly to </a:t>
            </a:r>
            <a:r>
              <a:rPr lang="en-US" sz="2000" dirty="0" err="1" smtClean="0">
                <a:latin typeface="Times New Roman" panose="02020603050405020304" pitchFamily="18" charset="0"/>
                <a:cs typeface="Times New Roman" panose="02020603050405020304" pitchFamily="18" charset="0"/>
              </a:rPr>
              <a:t>wANNOVAR</a:t>
            </a:r>
            <a:r>
              <a:rPr lang="en-US" sz="2000" dirty="0" smtClean="0">
                <a:latin typeface="Times New Roman" panose="02020603050405020304" pitchFamily="18" charset="0"/>
                <a:cs typeface="Times New Roman" panose="02020603050405020304" pitchFamily="18" charset="0"/>
              </a:rPr>
              <a:t>, but faster</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9062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24</a:t>
            </a:fld>
            <a:endParaRPr lang="en-US"/>
          </a:p>
        </p:txBody>
      </p:sp>
      <p:sp>
        <p:nvSpPr>
          <p:cNvPr id="5" name="Rectangle 4"/>
          <p:cNvSpPr/>
          <p:nvPr/>
        </p:nvSpPr>
        <p:spPr>
          <a:xfrm>
            <a:off x="0" y="4927658"/>
            <a:ext cx="4330673" cy="369332"/>
          </a:xfrm>
          <a:prstGeom prst="rect">
            <a:avLst/>
          </a:prstGeom>
        </p:spPr>
        <p:txBody>
          <a:bodyPr wrap="none">
            <a:spAutoFit/>
          </a:bodyPr>
          <a:lstStyle/>
          <a:p>
            <a:r>
              <a:rPr lang="en-US" dirty="0">
                <a:hlinkClick r:id="rId2"/>
              </a:rPr>
              <a:t>http://portals.broadinstitute.org/oncotator</a:t>
            </a:r>
            <a:r>
              <a:rPr lang="en-US" dirty="0" smtClean="0">
                <a:hlinkClick r:id="rId2"/>
              </a:rPr>
              <a:t>/</a:t>
            </a:r>
            <a:endParaRPr lang="en-US" dirty="0"/>
          </a:p>
        </p:txBody>
      </p:sp>
      <p:pic>
        <p:nvPicPr>
          <p:cNvPr id="6" name="Picture 5"/>
          <p:cNvPicPr>
            <a:picLocks noChangeAspect="1"/>
          </p:cNvPicPr>
          <p:nvPr/>
        </p:nvPicPr>
        <p:blipFill>
          <a:blip r:embed="rId3"/>
          <a:stretch>
            <a:fillRect/>
          </a:stretch>
        </p:blipFill>
        <p:spPr>
          <a:xfrm>
            <a:off x="0" y="-311"/>
            <a:ext cx="4562168" cy="4927969"/>
          </a:xfrm>
          <a:prstGeom prst="rect">
            <a:avLst/>
          </a:prstGeom>
        </p:spPr>
      </p:pic>
      <p:pic>
        <p:nvPicPr>
          <p:cNvPr id="7" name="Picture 6"/>
          <p:cNvPicPr>
            <a:picLocks noChangeAspect="1"/>
          </p:cNvPicPr>
          <p:nvPr/>
        </p:nvPicPr>
        <p:blipFill>
          <a:blip r:embed="rId4"/>
          <a:stretch>
            <a:fillRect/>
          </a:stretch>
        </p:blipFill>
        <p:spPr>
          <a:xfrm>
            <a:off x="4962525" y="2289233"/>
            <a:ext cx="4181475" cy="2638425"/>
          </a:xfrm>
          <a:prstGeom prst="rect">
            <a:avLst/>
          </a:prstGeom>
        </p:spPr>
      </p:pic>
    </p:spTree>
    <p:extLst>
      <p:ext uri="{BB962C8B-B14F-4D97-AF65-F5344CB8AC3E}">
        <p14:creationId xmlns:p14="http://schemas.microsoft.com/office/powerpoint/2010/main" val="19424209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25</a:t>
            </a:fld>
            <a:endParaRPr lang="en-US"/>
          </a:p>
        </p:txBody>
      </p:sp>
      <p:sp>
        <p:nvSpPr>
          <p:cNvPr id="5" name="Rectangle 4"/>
          <p:cNvSpPr/>
          <p:nvPr/>
        </p:nvSpPr>
        <p:spPr>
          <a:xfrm>
            <a:off x="5068118" y="724422"/>
            <a:ext cx="4157613" cy="369332"/>
          </a:xfrm>
          <a:prstGeom prst="rect">
            <a:avLst/>
          </a:prstGeom>
        </p:spPr>
        <p:txBody>
          <a:bodyPr wrap="none">
            <a:spAutoFit/>
          </a:bodyPr>
          <a:lstStyle/>
          <a:p>
            <a:r>
              <a:rPr lang="en-US" dirty="0">
                <a:hlinkClick r:id="rId2"/>
              </a:rPr>
              <a:t>https://gemini.readthedocs.org/en/latest</a:t>
            </a:r>
            <a:r>
              <a:rPr lang="en-US" dirty="0" smtClean="0">
                <a:hlinkClick r:id="rId2"/>
              </a:rPr>
              <a:t>/</a:t>
            </a:r>
            <a:endParaRPr lang="en-US" dirty="0"/>
          </a:p>
        </p:txBody>
      </p:sp>
      <p:sp>
        <p:nvSpPr>
          <p:cNvPr id="9" name="Rectangle 1"/>
          <p:cNvSpPr>
            <a:spLocks noChangeArrowheads="1"/>
          </p:cNvSpPr>
          <p:nvPr/>
        </p:nvSpPr>
        <p:spPr bwMode="auto">
          <a:xfrm>
            <a:off x="0" y="1925899"/>
            <a:ext cx="9144000" cy="44935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smtClean="0">
                <a:ln>
                  <a:noFill/>
                </a:ln>
                <a:effectLst/>
                <a:latin typeface="Times New Roman" panose="02020603050405020304" pitchFamily="18" charset="0"/>
                <a:cs typeface="Times New Roman" panose="02020603050405020304" pitchFamily="18" charset="0"/>
              </a:rPr>
              <a:t>GEMINI (</a:t>
            </a:r>
            <a:r>
              <a:rPr kumimoji="0" lang="en-US" altLang="en-US" sz="2200" b="0" i="0" u="none" strike="noStrike" cap="none" normalizeH="0" baseline="0" dirty="0" err="1" smtClean="0">
                <a:ln>
                  <a:noFill/>
                </a:ln>
                <a:effectLst/>
                <a:latin typeface="Times New Roman" panose="02020603050405020304" pitchFamily="18" charset="0"/>
                <a:cs typeface="Times New Roman" panose="02020603050405020304" pitchFamily="18" charset="0"/>
              </a:rPr>
              <a:t>GEnome</a:t>
            </a:r>
            <a:r>
              <a:rPr kumimoji="0" lang="en-US" altLang="en-US" sz="2200" b="0" i="0" u="none" strike="noStrike" cap="none" normalizeH="0" baseline="0" dirty="0" smtClean="0">
                <a:ln>
                  <a:noFill/>
                </a:ln>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smtClean="0">
                <a:ln>
                  <a:noFill/>
                </a:ln>
                <a:effectLst/>
                <a:latin typeface="Times New Roman" panose="02020603050405020304" pitchFamily="18" charset="0"/>
                <a:cs typeface="Times New Roman" panose="02020603050405020304" pitchFamily="18" charset="0"/>
              </a:rPr>
              <a:t>MINIng</a:t>
            </a:r>
            <a:r>
              <a:rPr kumimoji="0" lang="en-US" altLang="en-US" sz="2200" b="0" i="0" u="none" strike="noStrike" cap="none" normalizeH="0" baseline="0" dirty="0" smtClean="0">
                <a:ln>
                  <a:noFill/>
                </a:ln>
                <a:effectLst/>
                <a:latin typeface="Times New Roman" panose="02020603050405020304" pitchFamily="18" charset="0"/>
                <a:cs typeface="Times New Roman" panose="02020603050405020304" pitchFamily="18" charset="0"/>
              </a:rPr>
              <a:t>) - a flexible framework for exploring genetic variation in the context of the wealth of genome annotations available for the human genome.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b="0" i="0" u="none" strike="noStrike" cap="none" normalizeH="0" baseline="0" dirty="0" smtClean="0">
              <a:ln>
                <a:noFill/>
              </a:ln>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smtClean="0">
                <a:ln>
                  <a:noFill/>
                </a:ln>
                <a:effectLst/>
                <a:latin typeface="Times New Roman" panose="02020603050405020304" pitchFamily="18" charset="0"/>
                <a:cs typeface="Times New Roman" panose="02020603050405020304" pitchFamily="18" charset="0"/>
              </a:rPr>
              <a:t>GEMINI provides a simple, flexible, and powerful system for exploring genetic variation for disease and population genetics.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b="0" i="0" u="none" strike="noStrike" cap="none" normalizeH="0" baseline="0" dirty="0" smtClean="0">
              <a:ln>
                <a:noFill/>
              </a:ln>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smtClean="0">
                <a:ln>
                  <a:noFill/>
                </a:ln>
                <a:effectLst/>
                <a:latin typeface="Times New Roman" panose="02020603050405020304" pitchFamily="18" charset="0"/>
                <a:cs typeface="Times New Roman" panose="02020603050405020304" pitchFamily="18" charset="0"/>
              </a:rPr>
              <a:t>Accepts VCF file. Each variant is automatically annotated by comparing it to several genome annotations from source such as ENCODE tracks, UCSC tracks, OMIM, </a:t>
            </a:r>
            <a:r>
              <a:rPr kumimoji="0" lang="en-US" altLang="en-US" sz="2200" b="0" i="0" u="none" strike="noStrike" cap="none" normalizeH="0" baseline="0" dirty="0" err="1" smtClean="0">
                <a:ln>
                  <a:noFill/>
                </a:ln>
                <a:effectLst/>
                <a:latin typeface="Times New Roman" panose="02020603050405020304" pitchFamily="18" charset="0"/>
                <a:cs typeface="Times New Roman" panose="02020603050405020304" pitchFamily="18" charset="0"/>
              </a:rPr>
              <a:t>dbSNP</a:t>
            </a:r>
            <a:r>
              <a:rPr kumimoji="0" lang="en-US" altLang="en-US" sz="2200" b="0" i="0" u="none" strike="noStrike" cap="none" normalizeH="0" baseline="0" dirty="0" smtClean="0">
                <a:ln>
                  <a:noFill/>
                </a:ln>
                <a:effectLst/>
                <a:latin typeface="Times New Roman" panose="02020603050405020304" pitchFamily="18" charset="0"/>
                <a:cs typeface="Times New Roman" panose="02020603050405020304" pitchFamily="18" charset="0"/>
              </a:rPr>
              <a:t>, KEGG, and HPRD. All of this information is stored in portable SQLite database that allows one to explore and interpret both coding and non-coding variation using “off-the-shelf” tools or an enhanced SQL engine.</a:t>
            </a:r>
          </a:p>
        </p:txBody>
      </p:sp>
      <p:sp>
        <p:nvSpPr>
          <p:cNvPr id="7" name="Rectangle 6"/>
          <p:cNvSpPr/>
          <p:nvPr/>
        </p:nvSpPr>
        <p:spPr>
          <a:xfrm>
            <a:off x="0" y="0"/>
            <a:ext cx="7552067" cy="630942"/>
          </a:xfrm>
          <a:prstGeom prst="rect">
            <a:avLst/>
          </a:prstGeom>
        </p:spPr>
        <p:txBody>
          <a:bodyPr wrap="none">
            <a:spAutoFit/>
          </a:bodyPr>
          <a:lstStyle/>
          <a:p>
            <a:r>
              <a:rPr lang="en-US" sz="3500" b="1" dirty="0" smtClean="0">
                <a:solidFill>
                  <a:srgbClr val="0070C0"/>
                </a:solidFill>
                <a:latin typeface="Times New Roman" panose="02020603050405020304" pitchFamily="18" charset="0"/>
                <a:cs typeface="Times New Roman" panose="02020603050405020304" pitchFamily="18" charset="0"/>
              </a:rPr>
              <a:t>Exploring genetic variation (GEMINI)</a:t>
            </a:r>
            <a:endParaRPr lang="en-US" sz="35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6321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358" y="1381647"/>
            <a:ext cx="7539932" cy="220398"/>
          </a:xfrm>
          <a:prstGeom prst="rect">
            <a:avLst/>
          </a:prstGeom>
        </p:spPr>
      </p:pic>
      <p:sp>
        <p:nvSpPr>
          <p:cNvPr id="3" name="Rectangle 2"/>
          <p:cNvSpPr/>
          <p:nvPr/>
        </p:nvSpPr>
        <p:spPr>
          <a:xfrm>
            <a:off x="0" y="0"/>
            <a:ext cx="2154885" cy="553998"/>
          </a:xfrm>
          <a:prstGeom prst="rect">
            <a:avLst/>
          </a:prstGeom>
        </p:spPr>
        <p:txBody>
          <a:bodyPr wrap="none">
            <a:spAutoFit/>
          </a:bodyPr>
          <a:lstStyle/>
          <a:p>
            <a:r>
              <a:rPr lang="en-US" sz="3000" b="1" dirty="0" smtClean="0">
                <a:solidFill>
                  <a:srgbClr val="0070C0"/>
                </a:solidFill>
                <a:latin typeface="Times New Roman" panose="02020603050405020304" pitchFamily="18" charset="0"/>
                <a:cs typeface="Times New Roman" panose="02020603050405020304" pitchFamily="18" charset="0"/>
              </a:rPr>
              <a:t>Your toolkit</a:t>
            </a:r>
            <a:endParaRPr lang="en-US" sz="3000" b="1" i="0" dirty="0">
              <a:solidFill>
                <a:srgbClr val="0070C0"/>
              </a:solidFill>
              <a:latin typeface="Times New Roman" panose="02020603050405020304" pitchFamily="18" charset="0"/>
              <a:cs typeface="Times New Roman" panose="02020603050405020304" pitchFamily="18" charset="0"/>
            </a:endParaRPr>
          </a:p>
        </p:txBody>
      </p:sp>
      <p:pic>
        <p:nvPicPr>
          <p:cNvPr id="1026" name="Picture 2" descr="http://www.educationalcentre.co.uk/wp-content/uploads/2015/11/my-development-toolki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885" y="-16453"/>
            <a:ext cx="1576723" cy="11825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61740" y="1681472"/>
            <a:ext cx="7485880" cy="2270599"/>
          </a:xfrm>
          <a:prstGeom prst="rect">
            <a:avLst/>
          </a:prstGeom>
          <a:ln w="28575">
            <a:solidFill>
              <a:srgbClr val="00B050"/>
            </a:solidFill>
          </a:ln>
        </p:spPr>
      </p:pic>
      <p:pic>
        <p:nvPicPr>
          <p:cNvPr id="5" name="Picture 4"/>
          <p:cNvPicPr>
            <a:picLocks noChangeAspect="1"/>
          </p:cNvPicPr>
          <p:nvPr/>
        </p:nvPicPr>
        <p:blipFill>
          <a:blip r:embed="rId5"/>
          <a:stretch>
            <a:fillRect/>
          </a:stretch>
        </p:blipFill>
        <p:spPr>
          <a:xfrm>
            <a:off x="163084" y="4084981"/>
            <a:ext cx="7494206" cy="2549210"/>
          </a:xfrm>
          <a:prstGeom prst="rect">
            <a:avLst/>
          </a:prstGeom>
          <a:ln w="28575">
            <a:solidFill>
              <a:srgbClr val="0070C0"/>
            </a:solidFill>
          </a:ln>
        </p:spPr>
      </p:pic>
      <p:sp>
        <p:nvSpPr>
          <p:cNvPr id="6" name="Slide Number Placeholder 5"/>
          <p:cNvSpPr>
            <a:spLocks noGrp="1"/>
          </p:cNvSpPr>
          <p:nvPr>
            <p:ph type="sldNum" sz="quarter" idx="12"/>
          </p:nvPr>
        </p:nvSpPr>
        <p:spPr/>
        <p:txBody>
          <a:bodyPr/>
          <a:lstStyle/>
          <a:p>
            <a:fld id="{9D77C662-FF45-451A-9EC9-A9E0F58051BD}" type="slidenum">
              <a:rPr lang="en-US" smtClean="0"/>
              <a:t>26</a:t>
            </a:fld>
            <a:endParaRPr lang="en-US"/>
          </a:p>
        </p:txBody>
      </p:sp>
    </p:spTree>
    <p:extLst>
      <p:ext uri="{BB962C8B-B14F-4D97-AF65-F5344CB8AC3E}">
        <p14:creationId xmlns:p14="http://schemas.microsoft.com/office/powerpoint/2010/main" val="14470313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707793"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How to decide?</a:t>
            </a:r>
            <a:endParaRPr lang="en-US" sz="3000" b="1"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7496752" y="628566"/>
            <a:ext cx="2077556" cy="6033718"/>
            <a:chOff x="7066444" y="785494"/>
            <a:chExt cx="2077556" cy="6033718"/>
          </a:xfrm>
        </p:grpSpPr>
        <p:sp>
          <p:nvSpPr>
            <p:cNvPr id="3" name="Rectangle 2"/>
            <p:cNvSpPr/>
            <p:nvPr/>
          </p:nvSpPr>
          <p:spPr>
            <a:xfrm>
              <a:off x="7066444" y="1294842"/>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7066444" y="1804190"/>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7066444" y="2313538"/>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 name="Rectangle 6"/>
            <p:cNvSpPr/>
            <p:nvPr/>
          </p:nvSpPr>
          <p:spPr>
            <a:xfrm>
              <a:off x="7066444" y="2822886"/>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8" name="Rectangle 7"/>
            <p:cNvSpPr/>
            <p:nvPr/>
          </p:nvSpPr>
          <p:spPr>
            <a:xfrm>
              <a:off x="7066444" y="333223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7066444" y="3841582"/>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066444" y="4350930"/>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7066444" y="4860278"/>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7066444" y="5369626"/>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7066444" y="587897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7066444" y="6388325"/>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7066444" y="78549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grpSp>
      <p:grpSp>
        <p:nvGrpSpPr>
          <p:cNvPr id="40" name="Group 39"/>
          <p:cNvGrpSpPr/>
          <p:nvPr/>
        </p:nvGrpSpPr>
        <p:grpSpPr>
          <a:xfrm>
            <a:off x="5419196" y="628566"/>
            <a:ext cx="2077556" cy="6033718"/>
            <a:chOff x="7066444" y="785494"/>
            <a:chExt cx="2077556" cy="6033718"/>
          </a:xfrm>
        </p:grpSpPr>
        <p:sp>
          <p:nvSpPr>
            <p:cNvPr id="41" name="Rectangle 40"/>
            <p:cNvSpPr/>
            <p:nvPr/>
          </p:nvSpPr>
          <p:spPr>
            <a:xfrm>
              <a:off x="7066444" y="1294842"/>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7066444" y="1804190"/>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43" name="Rectangle 42"/>
            <p:cNvSpPr/>
            <p:nvPr/>
          </p:nvSpPr>
          <p:spPr>
            <a:xfrm>
              <a:off x="7066444" y="2313538"/>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7066444" y="2822886"/>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7066444" y="333223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46" name="Rectangle 45"/>
            <p:cNvSpPr/>
            <p:nvPr/>
          </p:nvSpPr>
          <p:spPr>
            <a:xfrm>
              <a:off x="7066444" y="3841582"/>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47" name="Rectangle 46"/>
            <p:cNvSpPr/>
            <p:nvPr/>
          </p:nvSpPr>
          <p:spPr>
            <a:xfrm>
              <a:off x="7066444" y="4350930"/>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48" name="Rectangle 47"/>
            <p:cNvSpPr/>
            <p:nvPr/>
          </p:nvSpPr>
          <p:spPr>
            <a:xfrm>
              <a:off x="7066444" y="4860278"/>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49" name="Rectangle 48"/>
            <p:cNvSpPr/>
            <p:nvPr/>
          </p:nvSpPr>
          <p:spPr>
            <a:xfrm>
              <a:off x="7066444" y="5369626"/>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50" name="Rectangle 49"/>
            <p:cNvSpPr/>
            <p:nvPr/>
          </p:nvSpPr>
          <p:spPr>
            <a:xfrm>
              <a:off x="7066444" y="587897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51" name="Rectangle 50"/>
            <p:cNvSpPr/>
            <p:nvPr/>
          </p:nvSpPr>
          <p:spPr>
            <a:xfrm>
              <a:off x="7066444" y="6388325"/>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52" name="Rectangle 51"/>
            <p:cNvSpPr/>
            <p:nvPr/>
          </p:nvSpPr>
          <p:spPr>
            <a:xfrm>
              <a:off x="7066444" y="78549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grpSp>
      <p:grpSp>
        <p:nvGrpSpPr>
          <p:cNvPr id="53" name="Group 52"/>
          <p:cNvGrpSpPr/>
          <p:nvPr/>
        </p:nvGrpSpPr>
        <p:grpSpPr>
          <a:xfrm>
            <a:off x="3341640" y="628566"/>
            <a:ext cx="2077556" cy="6033718"/>
            <a:chOff x="7066444" y="785494"/>
            <a:chExt cx="2077556" cy="6033718"/>
          </a:xfrm>
        </p:grpSpPr>
        <p:sp>
          <p:nvSpPr>
            <p:cNvPr id="54" name="Rectangle 53"/>
            <p:cNvSpPr/>
            <p:nvPr/>
          </p:nvSpPr>
          <p:spPr>
            <a:xfrm>
              <a:off x="7066444" y="1294842"/>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55" name="Rectangle 54"/>
            <p:cNvSpPr/>
            <p:nvPr/>
          </p:nvSpPr>
          <p:spPr>
            <a:xfrm>
              <a:off x="7066444" y="1804190"/>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56" name="Rectangle 55"/>
            <p:cNvSpPr/>
            <p:nvPr/>
          </p:nvSpPr>
          <p:spPr>
            <a:xfrm>
              <a:off x="7066444" y="2313538"/>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57" name="Rectangle 56"/>
            <p:cNvSpPr/>
            <p:nvPr/>
          </p:nvSpPr>
          <p:spPr>
            <a:xfrm>
              <a:off x="7066444" y="2822886"/>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58" name="Rectangle 57"/>
            <p:cNvSpPr/>
            <p:nvPr/>
          </p:nvSpPr>
          <p:spPr>
            <a:xfrm>
              <a:off x="7066444" y="333223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59" name="Rectangle 58"/>
            <p:cNvSpPr/>
            <p:nvPr/>
          </p:nvSpPr>
          <p:spPr>
            <a:xfrm>
              <a:off x="7066444" y="3841582"/>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60" name="Rectangle 59"/>
            <p:cNvSpPr/>
            <p:nvPr/>
          </p:nvSpPr>
          <p:spPr>
            <a:xfrm>
              <a:off x="7066444" y="4350930"/>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61" name="Rectangle 60"/>
            <p:cNvSpPr/>
            <p:nvPr/>
          </p:nvSpPr>
          <p:spPr>
            <a:xfrm>
              <a:off x="7066444" y="4860278"/>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62" name="Rectangle 61"/>
            <p:cNvSpPr/>
            <p:nvPr/>
          </p:nvSpPr>
          <p:spPr>
            <a:xfrm>
              <a:off x="7066444" y="5369626"/>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63" name="Rectangle 62"/>
            <p:cNvSpPr/>
            <p:nvPr/>
          </p:nvSpPr>
          <p:spPr>
            <a:xfrm>
              <a:off x="7066444" y="587897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64" name="Rectangle 63"/>
            <p:cNvSpPr/>
            <p:nvPr/>
          </p:nvSpPr>
          <p:spPr>
            <a:xfrm>
              <a:off x="7066444" y="6388325"/>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65" name="Rectangle 64"/>
            <p:cNvSpPr/>
            <p:nvPr/>
          </p:nvSpPr>
          <p:spPr>
            <a:xfrm>
              <a:off x="7066444" y="78549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grpSp>
      <p:grpSp>
        <p:nvGrpSpPr>
          <p:cNvPr id="66" name="Group 65"/>
          <p:cNvGrpSpPr/>
          <p:nvPr/>
        </p:nvGrpSpPr>
        <p:grpSpPr>
          <a:xfrm>
            <a:off x="1264084" y="628566"/>
            <a:ext cx="2077556" cy="6033718"/>
            <a:chOff x="7066444" y="785494"/>
            <a:chExt cx="2077556" cy="6033718"/>
          </a:xfrm>
        </p:grpSpPr>
        <p:sp>
          <p:nvSpPr>
            <p:cNvPr id="67" name="Rectangle 66"/>
            <p:cNvSpPr/>
            <p:nvPr/>
          </p:nvSpPr>
          <p:spPr>
            <a:xfrm>
              <a:off x="7066444" y="1294842"/>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68" name="Rectangle 67"/>
            <p:cNvSpPr/>
            <p:nvPr/>
          </p:nvSpPr>
          <p:spPr>
            <a:xfrm>
              <a:off x="7066444" y="1804190"/>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69" name="Rectangle 68"/>
            <p:cNvSpPr/>
            <p:nvPr/>
          </p:nvSpPr>
          <p:spPr>
            <a:xfrm>
              <a:off x="7066444" y="2313538"/>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0" name="Rectangle 69"/>
            <p:cNvSpPr/>
            <p:nvPr/>
          </p:nvSpPr>
          <p:spPr>
            <a:xfrm>
              <a:off x="7066444" y="2822886"/>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1" name="Rectangle 70"/>
            <p:cNvSpPr/>
            <p:nvPr/>
          </p:nvSpPr>
          <p:spPr>
            <a:xfrm>
              <a:off x="7066444" y="333223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2" name="Rectangle 71"/>
            <p:cNvSpPr/>
            <p:nvPr/>
          </p:nvSpPr>
          <p:spPr>
            <a:xfrm>
              <a:off x="7066444" y="3841582"/>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3" name="Rectangle 72"/>
            <p:cNvSpPr/>
            <p:nvPr/>
          </p:nvSpPr>
          <p:spPr>
            <a:xfrm>
              <a:off x="7066444" y="4350930"/>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4" name="Rectangle 73"/>
            <p:cNvSpPr/>
            <p:nvPr/>
          </p:nvSpPr>
          <p:spPr>
            <a:xfrm>
              <a:off x="7066444" y="4860278"/>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5" name="Rectangle 74"/>
            <p:cNvSpPr/>
            <p:nvPr/>
          </p:nvSpPr>
          <p:spPr>
            <a:xfrm>
              <a:off x="7066444" y="5369626"/>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6" name="Rectangle 75"/>
            <p:cNvSpPr/>
            <p:nvPr/>
          </p:nvSpPr>
          <p:spPr>
            <a:xfrm>
              <a:off x="7066444" y="587897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7" name="Rectangle 76"/>
            <p:cNvSpPr/>
            <p:nvPr/>
          </p:nvSpPr>
          <p:spPr>
            <a:xfrm>
              <a:off x="7066444" y="6388325"/>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8" name="Rectangle 77"/>
            <p:cNvSpPr/>
            <p:nvPr/>
          </p:nvSpPr>
          <p:spPr>
            <a:xfrm>
              <a:off x="7066444" y="78549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grpSp>
      <p:grpSp>
        <p:nvGrpSpPr>
          <p:cNvPr id="79" name="Group 78"/>
          <p:cNvGrpSpPr/>
          <p:nvPr/>
        </p:nvGrpSpPr>
        <p:grpSpPr>
          <a:xfrm>
            <a:off x="-813472" y="628566"/>
            <a:ext cx="2077556" cy="6033718"/>
            <a:chOff x="7066444" y="785494"/>
            <a:chExt cx="2077556" cy="6033718"/>
          </a:xfrm>
        </p:grpSpPr>
        <p:sp>
          <p:nvSpPr>
            <p:cNvPr id="80" name="Rectangle 79"/>
            <p:cNvSpPr/>
            <p:nvPr/>
          </p:nvSpPr>
          <p:spPr>
            <a:xfrm>
              <a:off x="7066444" y="1294842"/>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81" name="Rectangle 80"/>
            <p:cNvSpPr/>
            <p:nvPr/>
          </p:nvSpPr>
          <p:spPr>
            <a:xfrm>
              <a:off x="7066444" y="1804190"/>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82" name="Rectangle 81"/>
            <p:cNvSpPr/>
            <p:nvPr/>
          </p:nvSpPr>
          <p:spPr>
            <a:xfrm>
              <a:off x="7066444" y="2313538"/>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83" name="Rectangle 82"/>
            <p:cNvSpPr/>
            <p:nvPr/>
          </p:nvSpPr>
          <p:spPr>
            <a:xfrm>
              <a:off x="7066444" y="2822886"/>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84" name="Rectangle 83"/>
            <p:cNvSpPr/>
            <p:nvPr/>
          </p:nvSpPr>
          <p:spPr>
            <a:xfrm>
              <a:off x="7066444" y="333223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85" name="Rectangle 84"/>
            <p:cNvSpPr/>
            <p:nvPr/>
          </p:nvSpPr>
          <p:spPr>
            <a:xfrm>
              <a:off x="7066444" y="3841582"/>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86" name="Rectangle 85"/>
            <p:cNvSpPr/>
            <p:nvPr/>
          </p:nvSpPr>
          <p:spPr>
            <a:xfrm>
              <a:off x="7066444" y="4350930"/>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87" name="Rectangle 86"/>
            <p:cNvSpPr/>
            <p:nvPr/>
          </p:nvSpPr>
          <p:spPr>
            <a:xfrm>
              <a:off x="7066444" y="4860278"/>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88" name="Rectangle 87"/>
            <p:cNvSpPr/>
            <p:nvPr/>
          </p:nvSpPr>
          <p:spPr>
            <a:xfrm>
              <a:off x="7066444" y="5369626"/>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89" name="Rectangle 88"/>
            <p:cNvSpPr/>
            <p:nvPr/>
          </p:nvSpPr>
          <p:spPr>
            <a:xfrm>
              <a:off x="7066444" y="587897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90" name="Rectangle 89"/>
            <p:cNvSpPr/>
            <p:nvPr/>
          </p:nvSpPr>
          <p:spPr>
            <a:xfrm>
              <a:off x="7066444" y="6388325"/>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91" name="Rectangle 90"/>
            <p:cNvSpPr/>
            <p:nvPr/>
          </p:nvSpPr>
          <p:spPr>
            <a:xfrm>
              <a:off x="7066444" y="785494"/>
              <a:ext cx="2077556" cy="430887"/>
            </a:xfrm>
            <a:prstGeom prst="rect">
              <a:avLst/>
            </a:prstGeom>
          </p:spPr>
          <p:txBody>
            <a:bodyPr wrap="none">
              <a:spAutoFit/>
            </a:bodyPr>
            <a:lstStyle/>
            <a:p>
              <a:r>
                <a:rPr lang="en-US" sz="2200" b="1" dirty="0" smtClean="0">
                  <a:solidFill>
                    <a:schemeClr val="bg2">
                      <a:lumMod val="75000"/>
                    </a:schemeClr>
                  </a:solidFill>
                  <a:latin typeface="Times New Roman" panose="02020603050405020304" pitchFamily="18" charset="0"/>
                  <a:cs typeface="Times New Roman" panose="02020603050405020304" pitchFamily="18" charset="0"/>
                </a:rPr>
                <a:t>Reproducibility</a:t>
              </a:r>
              <a:endParaRPr lang="en-US" sz="2200" b="1" dirty="0">
                <a:solidFill>
                  <a:schemeClr val="bg2">
                    <a:lumMod val="75000"/>
                  </a:schemeClr>
                </a:solidFill>
                <a:latin typeface="Times New Roman" panose="02020603050405020304" pitchFamily="18" charset="0"/>
                <a:cs typeface="Times New Roman" panose="02020603050405020304" pitchFamily="18" charset="0"/>
              </a:endParaRPr>
            </a:p>
          </p:txBody>
        </p:sp>
      </p:grpSp>
      <p:sp>
        <p:nvSpPr>
          <p:cNvPr id="16" name="Slide Number Placeholder 15"/>
          <p:cNvSpPr>
            <a:spLocks noGrp="1"/>
          </p:cNvSpPr>
          <p:nvPr>
            <p:ph type="sldNum" sz="quarter" idx="12"/>
          </p:nvPr>
        </p:nvSpPr>
        <p:spPr/>
        <p:txBody>
          <a:bodyPr/>
          <a:lstStyle/>
          <a:p>
            <a:fld id="{9D77C662-FF45-451A-9EC9-A9E0F58051BD}" type="slidenum">
              <a:rPr lang="en-US" smtClean="0"/>
              <a:t>27</a:t>
            </a:fld>
            <a:endParaRPr lang="en-US"/>
          </a:p>
        </p:txBody>
      </p:sp>
    </p:spTree>
    <p:extLst>
      <p:ext uri="{BB962C8B-B14F-4D97-AF65-F5344CB8AC3E}">
        <p14:creationId xmlns:p14="http://schemas.microsoft.com/office/powerpoint/2010/main" val="167157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28</a:t>
            </a:fld>
            <a:endParaRPr lang="en-US"/>
          </a:p>
        </p:txBody>
      </p:sp>
      <p:sp>
        <p:nvSpPr>
          <p:cNvPr id="5" name="Rectangle 4"/>
          <p:cNvSpPr/>
          <p:nvPr/>
        </p:nvSpPr>
        <p:spPr>
          <a:xfrm>
            <a:off x="1939788" y="2389238"/>
            <a:ext cx="5118710" cy="553998"/>
          </a:xfrm>
          <a:prstGeom prst="rect">
            <a:avLst/>
          </a:prstGeom>
        </p:spPr>
        <p:txBody>
          <a:bodyPr wrap="none">
            <a:spAutoFit/>
          </a:bodyPr>
          <a:lstStyle/>
          <a:p>
            <a:pPr algn="ctr"/>
            <a:r>
              <a:rPr lang="en-US" sz="3000" b="1" dirty="0" smtClean="0">
                <a:solidFill>
                  <a:srgbClr val="2389DC"/>
                </a:solidFill>
                <a:latin typeface="Times New Roman" panose="02020603050405020304" pitchFamily="18" charset="0"/>
                <a:cs typeface="Times New Roman" panose="02020603050405020304" pitchFamily="18" charset="0"/>
              </a:rPr>
              <a:t>Understanding the annotation</a:t>
            </a:r>
            <a:endParaRPr lang="en-US"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76454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5118709"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Understanding the annotation</a:t>
            </a:r>
            <a:endParaRPr lang="en-US" sz="3000" b="1" dirty="0">
              <a:latin typeface="Times New Roman" panose="02020603050405020304" pitchFamily="18" charset="0"/>
              <a:cs typeface="Times New Roman" panose="02020603050405020304" pitchFamily="18" charset="0"/>
            </a:endParaRPr>
          </a:p>
        </p:txBody>
      </p:sp>
      <p:sp>
        <p:nvSpPr>
          <p:cNvPr id="4" name="Rectangle 3"/>
          <p:cNvSpPr/>
          <p:nvPr/>
        </p:nvSpPr>
        <p:spPr>
          <a:xfrm>
            <a:off x="58470" y="1262527"/>
            <a:ext cx="9018495" cy="2462213"/>
          </a:xfrm>
          <a:prstGeom prst="rect">
            <a:avLst/>
          </a:prstGeom>
        </p:spPr>
        <p:txBody>
          <a:bodyPr wrap="square">
            <a:spAutoFit/>
          </a:bodyPr>
          <a:lstStyle/>
          <a:p>
            <a:r>
              <a:rPr lang="en-US" sz="2200" dirty="0" smtClean="0">
                <a:latin typeface="Times New Roman" panose="02020603050405020304" pitchFamily="18" charset="0"/>
                <a:cs typeface="Times New Roman" panose="02020603050405020304" pitchFamily="18" charset="0"/>
              </a:rPr>
              <a:t>For variants found in protein-coding </a:t>
            </a:r>
            <a:r>
              <a:rPr lang="en-US" sz="2200" dirty="0">
                <a:latin typeface="Times New Roman" panose="02020603050405020304" pitchFamily="18" charset="0"/>
                <a:cs typeface="Times New Roman" panose="02020603050405020304" pitchFamily="18" charset="0"/>
              </a:rPr>
              <a:t>mutations, knowledge of protein structure and function, and the unambiguous nature of the genetic code, have allowed the development of a class of predictive algorithms that can score the severity of missense and nonsense </a:t>
            </a:r>
            <a:r>
              <a:rPr lang="en-US" sz="2200" dirty="0" smtClean="0">
                <a:latin typeface="Times New Roman" panose="02020603050405020304" pitchFamily="18" charset="0"/>
                <a:cs typeface="Times New Roman" panose="02020603050405020304" pitchFamily="18" charset="0"/>
              </a:rPr>
              <a:t>variants (e.g., </a:t>
            </a:r>
            <a:r>
              <a:rPr lang="en-US" sz="2200" i="1" dirty="0" smtClean="0">
                <a:latin typeface="Times New Roman" panose="02020603050405020304" pitchFamily="18" charset="0"/>
                <a:cs typeface="Times New Roman" panose="02020603050405020304" pitchFamily="18" charset="0"/>
              </a:rPr>
              <a:t>SIFT</a:t>
            </a:r>
            <a:r>
              <a:rPr lang="en-US" sz="2200" dirty="0" smtClean="0">
                <a:latin typeface="Times New Roman" panose="02020603050405020304" pitchFamily="18" charset="0"/>
                <a:cs typeface="Times New Roman" panose="02020603050405020304" pitchFamily="18" charset="0"/>
              </a:rPr>
              <a:t> and </a:t>
            </a:r>
            <a:r>
              <a:rPr lang="en-US" sz="2200" i="1" dirty="0" err="1" smtClean="0">
                <a:latin typeface="Times New Roman" panose="02020603050405020304" pitchFamily="18" charset="0"/>
                <a:cs typeface="Times New Roman" panose="02020603050405020304" pitchFamily="18" charset="0"/>
              </a:rPr>
              <a:t>PolyPhen</a:t>
            </a:r>
            <a:r>
              <a:rPr lang="en-US" sz="2200" dirty="0" smtClean="0">
                <a:latin typeface="Times New Roman" panose="02020603050405020304" pitchFamily="18" charset="0"/>
                <a:cs typeface="Times New Roman" panose="02020603050405020304" pitchFamily="18" charset="0"/>
              </a:rPr>
              <a:t>). </a:t>
            </a:r>
          </a:p>
          <a:p>
            <a:endParaRPr lang="en-US" sz="2200" dirty="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These tools product a decision about variants in the form of:</a:t>
            </a:r>
          </a:p>
          <a:p>
            <a:r>
              <a:rPr lang="en-US" sz="2200" dirty="0" smtClean="0">
                <a:latin typeface="Times New Roman" panose="02020603050405020304" pitchFamily="18" charset="0"/>
                <a:cs typeface="Times New Roman" panose="02020603050405020304" pitchFamily="18" charset="0"/>
              </a:rPr>
              <a:t>Damaging/</a:t>
            </a:r>
            <a:r>
              <a:rPr lang="en-US" sz="2200" dirty="0">
                <a:latin typeface="Times New Roman" panose="02020603050405020304" pitchFamily="18" charset="0"/>
                <a:cs typeface="Times New Roman" panose="02020603050405020304" pitchFamily="18" charset="0"/>
              </a:rPr>
              <a:t>Possibly </a:t>
            </a:r>
            <a:r>
              <a:rPr lang="en-US" sz="2200" dirty="0" smtClean="0">
                <a:latin typeface="Times New Roman" panose="02020603050405020304" pitchFamily="18" charset="0"/>
                <a:cs typeface="Times New Roman" panose="02020603050405020304" pitchFamily="18" charset="0"/>
              </a:rPr>
              <a:t>damaging/Benign</a:t>
            </a:r>
            <a:endParaRPr lang="en-US" sz="2200" dirty="0">
              <a:latin typeface="Times New Roman" panose="02020603050405020304" pitchFamily="18" charset="0"/>
              <a:cs typeface="Times New Roman" panose="02020603050405020304" pitchFamily="18" charset="0"/>
            </a:endParaRPr>
          </a:p>
        </p:txBody>
      </p:sp>
      <p:sp>
        <p:nvSpPr>
          <p:cNvPr id="5" name="Rectangle 4"/>
          <p:cNvSpPr/>
          <p:nvPr/>
        </p:nvSpPr>
        <p:spPr>
          <a:xfrm>
            <a:off x="0" y="785473"/>
            <a:ext cx="3380092" cy="477054"/>
          </a:xfrm>
          <a:prstGeom prst="rect">
            <a:avLst/>
          </a:prstGeom>
        </p:spPr>
        <p:txBody>
          <a:bodyPr wrap="none">
            <a:spAutoFit/>
          </a:bodyPr>
          <a:lstStyle/>
          <a:p>
            <a:r>
              <a:rPr lang="en-US" sz="2500" b="1" dirty="0">
                <a:latin typeface="Times New Roman" panose="02020603050405020304" pitchFamily="18" charset="0"/>
                <a:cs typeface="Times New Roman" panose="02020603050405020304" pitchFamily="18" charset="0"/>
              </a:rPr>
              <a:t>Functional </a:t>
            </a:r>
            <a:r>
              <a:rPr lang="en-US" sz="2500" b="1" dirty="0" smtClean="0">
                <a:latin typeface="Times New Roman" panose="02020603050405020304" pitchFamily="18" charset="0"/>
                <a:cs typeface="Times New Roman" panose="02020603050405020304" pitchFamily="18" charset="0"/>
              </a:rPr>
              <a:t>predictions</a:t>
            </a:r>
            <a:endParaRPr lang="en-US" sz="2500" b="1" dirty="0">
              <a:latin typeface="Times New Roman" panose="02020603050405020304" pitchFamily="18" charset="0"/>
              <a:cs typeface="Times New Roman" panose="02020603050405020304" pitchFamily="18" charset="0"/>
            </a:endParaRPr>
          </a:p>
        </p:txBody>
      </p:sp>
      <p:pic>
        <p:nvPicPr>
          <p:cNvPr id="11266" name="Picture 2" descr="http://provean.jcvi.org/images/human_polymorphism_venn_diagr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1765" y="3476527"/>
            <a:ext cx="3012141" cy="301214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4892309" y="6488668"/>
            <a:ext cx="3835409" cy="369332"/>
          </a:xfrm>
          <a:prstGeom prst="rect">
            <a:avLst/>
          </a:prstGeom>
        </p:spPr>
        <p:txBody>
          <a:bodyPr wrap="none">
            <a:spAutoFit/>
          </a:bodyPr>
          <a:lstStyle/>
          <a:p>
            <a:r>
              <a:rPr lang="en-US" dirty="0">
                <a:hlinkClick r:id="rId4"/>
              </a:rPr>
              <a:t>http://</a:t>
            </a:r>
            <a:r>
              <a:rPr lang="en-US" dirty="0" smtClean="0">
                <a:hlinkClick r:id="rId4"/>
              </a:rPr>
              <a:t>provean.jcvi.org/about.v1.0.php</a:t>
            </a:r>
            <a:endParaRPr lang="en-US" dirty="0"/>
          </a:p>
        </p:txBody>
      </p:sp>
      <p:sp>
        <p:nvSpPr>
          <p:cNvPr id="2" name="Slide Number Placeholder 1"/>
          <p:cNvSpPr>
            <a:spLocks noGrp="1"/>
          </p:cNvSpPr>
          <p:nvPr>
            <p:ph type="sldNum" sz="quarter" idx="12"/>
          </p:nvPr>
        </p:nvSpPr>
        <p:spPr/>
        <p:txBody>
          <a:bodyPr/>
          <a:lstStyle/>
          <a:p>
            <a:fld id="{9D77C662-FF45-451A-9EC9-A9E0F58051BD}" type="slidenum">
              <a:rPr lang="en-US" smtClean="0"/>
              <a:t>29</a:t>
            </a:fld>
            <a:endParaRPr lang="en-US"/>
          </a:p>
        </p:txBody>
      </p:sp>
    </p:spTree>
    <p:extLst>
      <p:ext uri="{BB962C8B-B14F-4D97-AF65-F5344CB8AC3E}">
        <p14:creationId xmlns:p14="http://schemas.microsoft.com/office/powerpoint/2010/main" val="1638069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3</a:t>
            </a:fld>
            <a:endParaRPr lang="en-US"/>
          </a:p>
        </p:txBody>
      </p:sp>
      <p:pic>
        <p:nvPicPr>
          <p:cNvPr id="5" name="100k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644" y="363793"/>
            <a:ext cx="8672053" cy="48780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4588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2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25506" y="197604"/>
            <a:ext cx="2748188" cy="3847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Conservation scores</a:t>
            </a:r>
            <a:endPar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Rectangle 3"/>
          <p:cNvSpPr/>
          <p:nvPr/>
        </p:nvSpPr>
        <p:spPr>
          <a:xfrm>
            <a:off x="0" y="744345"/>
            <a:ext cx="9144000" cy="5847755"/>
          </a:xfrm>
          <a:prstGeom prst="rect">
            <a:avLst/>
          </a:prstGeom>
        </p:spPr>
        <p:txBody>
          <a:bodyPr wrap="square">
            <a:spAutoFit/>
          </a:bodyPr>
          <a:lstStyle/>
          <a:p>
            <a:r>
              <a:rPr lang="en-US" sz="2200" dirty="0" smtClean="0">
                <a:latin typeface="Times New Roman" panose="02020603050405020304" pitchFamily="18" charset="0"/>
                <a:cs typeface="Times New Roman" panose="02020603050405020304" pitchFamily="18" charset="0"/>
              </a:rPr>
              <a:t>Even </a:t>
            </a:r>
            <a:r>
              <a:rPr lang="en-US" sz="2200" dirty="0">
                <a:latin typeface="Times New Roman" panose="02020603050405020304" pitchFamily="18" charset="0"/>
                <a:cs typeface="Times New Roman" panose="02020603050405020304" pitchFamily="18" charset="0"/>
              </a:rPr>
              <a:t>in the absence of conserved sequence, the conservation of biochemical activity can be indicative of conserved functional elements, even when the corresponding sequence features are not detectable by traditional alignment and constraint measures owing to </a:t>
            </a:r>
            <a:r>
              <a:rPr lang="en-US" sz="2200" dirty="0" smtClean="0">
                <a:latin typeface="Times New Roman" panose="02020603050405020304" pitchFamily="18" charset="0"/>
                <a:cs typeface="Times New Roman" panose="02020603050405020304" pitchFamily="18" charset="0"/>
              </a:rPr>
              <a:t>turnover. </a:t>
            </a:r>
          </a:p>
          <a:p>
            <a:endParaRPr lang="en-US" sz="2200" dirty="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Because </a:t>
            </a:r>
            <a:r>
              <a:rPr lang="en-US" sz="2200" dirty="0">
                <a:latin typeface="Times New Roman" panose="02020603050405020304" pitchFamily="18" charset="0"/>
                <a:cs typeface="Times New Roman" panose="02020603050405020304" pitchFamily="18" charset="0"/>
              </a:rPr>
              <a:t>some fraction of protein binding and RNA transcription may be nonfunctional ‘noise,’ cross-species analysis of transcription factor </a:t>
            </a:r>
            <a:r>
              <a:rPr lang="en-US" sz="2200" dirty="0" smtClean="0">
                <a:latin typeface="Times New Roman" panose="02020603050405020304" pitchFamily="18" charset="0"/>
                <a:cs typeface="Times New Roman" panose="02020603050405020304" pitchFamily="18" charset="0"/>
              </a:rPr>
              <a:t>binding </a:t>
            </a:r>
            <a:r>
              <a:rPr lang="en-US" sz="2200" dirty="0">
                <a:latin typeface="Times New Roman" panose="02020603050405020304" pitchFamily="18" charset="0"/>
                <a:cs typeface="Times New Roman" panose="02020603050405020304" pitchFamily="18" charset="0"/>
              </a:rPr>
              <a:t>or gene </a:t>
            </a:r>
            <a:r>
              <a:rPr lang="en-US" sz="2200" dirty="0" smtClean="0">
                <a:latin typeface="Times New Roman" panose="02020603050405020304" pitchFamily="18" charset="0"/>
                <a:cs typeface="Times New Roman" panose="02020603050405020304" pitchFamily="18" charset="0"/>
              </a:rPr>
              <a:t>expression </a:t>
            </a:r>
            <a:r>
              <a:rPr lang="en-US" sz="2200" dirty="0">
                <a:latin typeface="Times New Roman" panose="02020603050405020304" pitchFamily="18" charset="0"/>
                <a:cs typeface="Times New Roman" panose="02020603050405020304" pitchFamily="18" charset="0"/>
              </a:rPr>
              <a:t>can help reveal the subset of elements that are most likely to be functional. However, lineage-specific elements may nevertheless be important and may not be captured through this </a:t>
            </a:r>
            <a:r>
              <a:rPr lang="en-US" sz="2200" dirty="0" smtClean="0">
                <a:latin typeface="Times New Roman" panose="02020603050405020304" pitchFamily="18" charset="0"/>
                <a:cs typeface="Times New Roman" panose="02020603050405020304" pitchFamily="18" charset="0"/>
              </a:rPr>
              <a:t>method. Moreover</a:t>
            </a:r>
            <a:r>
              <a:rPr lang="en-US" sz="2200" dirty="0">
                <a:latin typeface="Times New Roman" panose="02020603050405020304" pitchFamily="18" charset="0"/>
                <a:cs typeface="Times New Roman" panose="02020603050405020304" pitchFamily="18" charset="0"/>
              </a:rPr>
              <a:t>, relying on conservation </a:t>
            </a:r>
            <a:r>
              <a:rPr lang="en-US" sz="2200" dirty="0" smtClean="0">
                <a:latin typeface="Times New Roman" panose="02020603050405020304" pitchFamily="18" charset="0"/>
                <a:cs typeface="Times New Roman" panose="02020603050405020304" pitchFamily="18" charset="0"/>
              </a:rPr>
              <a:t>alone can </a:t>
            </a:r>
            <a:r>
              <a:rPr lang="en-US" sz="2200" dirty="0">
                <a:latin typeface="Times New Roman" panose="02020603050405020304" pitchFamily="18" charset="0"/>
                <a:cs typeface="Times New Roman" panose="02020603050405020304" pitchFamily="18" charset="0"/>
              </a:rPr>
              <a:t>fail to capture human specific constraint.</a:t>
            </a:r>
          </a:p>
          <a:p>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Finally, different </a:t>
            </a:r>
            <a:r>
              <a:rPr lang="en-US" sz="2200" dirty="0">
                <a:latin typeface="Times New Roman" panose="02020603050405020304" pitchFamily="18" charset="0"/>
                <a:cs typeface="Times New Roman" panose="02020603050405020304" pitchFamily="18" charset="0"/>
              </a:rPr>
              <a:t>parts of proteins can have </a:t>
            </a:r>
            <a:r>
              <a:rPr lang="en-US" sz="2200" dirty="0" smtClean="0">
                <a:latin typeface="Times New Roman" panose="02020603050405020304" pitchFamily="18" charset="0"/>
                <a:cs typeface="Times New Roman" panose="02020603050405020304" pitchFamily="18" charset="0"/>
              </a:rPr>
              <a:t>different functions</a:t>
            </a:r>
            <a:r>
              <a:rPr lang="en-US" sz="2200" dirty="0">
                <a:latin typeface="Times New Roman" panose="02020603050405020304" pitchFamily="18" charset="0"/>
                <a:cs typeface="Times New Roman" panose="02020603050405020304" pitchFamily="18" charset="0"/>
              </a:rPr>
              <a:t>, suggesting that it will ultimately be </a:t>
            </a:r>
            <a:r>
              <a:rPr lang="en-US" sz="2200" dirty="0" smtClean="0">
                <a:latin typeface="Times New Roman" panose="02020603050405020304" pitchFamily="18" charset="0"/>
                <a:cs typeface="Times New Roman" panose="02020603050405020304" pitchFamily="18" charset="0"/>
              </a:rPr>
              <a:t>more informative </a:t>
            </a:r>
            <a:r>
              <a:rPr lang="en-US" sz="2200" dirty="0">
                <a:latin typeface="Times New Roman" panose="02020603050405020304" pitchFamily="18" charset="0"/>
                <a:cs typeface="Times New Roman" panose="02020603050405020304" pitchFamily="18" charset="0"/>
              </a:rPr>
              <a:t>to focus attention on functionally distinct</a:t>
            </a:r>
          </a:p>
          <a:p>
            <a:r>
              <a:rPr lang="en-US" sz="2200" dirty="0">
                <a:latin typeface="Times New Roman" panose="02020603050405020304" pitchFamily="18" charset="0"/>
                <a:cs typeface="Times New Roman" panose="02020603050405020304" pitchFamily="18" charset="0"/>
              </a:rPr>
              <a:t>portions of genes.</a:t>
            </a:r>
          </a:p>
          <a:p>
            <a:endParaRPr lang="en-US" sz="2200" dirty="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Common tools</a:t>
            </a:r>
            <a:r>
              <a:rPr lang="en-US" sz="2200" dirty="0" smtClean="0">
                <a:latin typeface="Times New Roman" panose="02020603050405020304" pitchFamily="18" charset="0"/>
                <a:cs typeface="Times New Roman" panose="02020603050405020304" pitchFamily="18" charset="0"/>
              </a:rPr>
              <a:t>: </a:t>
            </a:r>
            <a:r>
              <a:rPr lang="en-US" sz="2200" i="1" dirty="0" err="1" smtClean="0">
                <a:latin typeface="Times New Roman" panose="02020603050405020304" pitchFamily="18" charset="0"/>
                <a:cs typeface="Times New Roman" panose="02020603050405020304" pitchFamily="18" charset="0"/>
              </a:rPr>
              <a:t>Phylop</a:t>
            </a:r>
            <a:r>
              <a:rPr lang="en-US" sz="2200" dirty="0" smtClean="0">
                <a:latin typeface="Times New Roman" panose="02020603050405020304" pitchFamily="18" charset="0"/>
                <a:cs typeface="Times New Roman" panose="02020603050405020304" pitchFamily="18" charset="0"/>
              </a:rPr>
              <a:t>, </a:t>
            </a:r>
            <a:r>
              <a:rPr lang="en-US" sz="2200" i="1" dirty="0" err="1" smtClean="0">
                <a:latin typeface="Times New Roman" panose="02020603050405020304" pitchFamily="18" charset="0"/>
                <a:cs typeface="Times New Roman" panose="02020603050405020304" pitchFamily="18" charset="0"/>
              </a:rPr>
              <a:t>phastCons</a:t>
            </a:r>
            <a:endParaRPr lang="en-US" sz="2200" i="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9D77C662-FF45-451A-9EC9-A9E0F58051BD}" type="slidenum">
              <a:rPr lang="en-US" smtClean="0"/>
              <a:t>30</a:t>
            </a:fld>
            <a:endParaRPr lang="en-US"/>
          </a:p>
        </p:txBody>
      </p:sp>
    </p:spTree>
    <p:extLst>
      <p:ext uri="{BB962C8B-B14F-4D97-AF65-F5344CB8AC3E}">
        <p14:creationId xmlns:p14="http://schemas.microsoft.com/office/powerpoint/2010/main" val="10728318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56724"/>
            <a:ext cx="9144000" cy="594008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Noncoding variants</a:t>
            </a:r>
            <a:r>
              <a:rPr lang="en-US" sz="2000" dirty="0">
                <a:latin typeface="Times New Roman" panose="02020603050405020304" pitchFamily="18" charset="0"/>
                <a:cs typeface="Times New Roman" panose="02020603050405020304" pitchFamily="18" charset="0"/>
              </a:rPr>
              <a:t>. Several resources, including </a:t>
            </a:r>
            <a:r>
              <a:rPr lang="en-US" sz="2000" dirty="0" err="1">
                <a:latin typeface="Times New Roman" panose="02020603050405020304" pitchFamily="18" charset="0"/>
                <a:cs typeface="Times New Roman" panose="02020603050405020304" pitchFamily="18" charset="0"/>
              </a:rPr>
              <a:t>HaploReg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RegulomeDB</a:t>
            </a:r>
            <a:r>
              <a:rPr lang="en-US" sz="2000" dirty="0">
                <a:latin typeface="Times New Roman" panose="02020603050405020304" pitchFamily="18" charset="0"/>
                <a:cs typeface="Times New Roman" panose="02020603050405020304" pitchFamily="18" charset="0"/>
              </a:rPr>
              <a:t>, and ENSEMBL’s Variant Effect Predictor annotate noncoding common variants from association studies using conservation, functional genomics and regulatory motif data.</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Gene set enrichment analysis</a:t>
            </a:r>
            <a:r>
              <a:rPr lang="en-US" sz="2000" dirty="0">
                <a:latin typeface="Times New Roman" panose="02020603050405020304" pitchFamily="18" charset="0"/>
                <a:cs typeface="Times New Roman" panose="02020603050405020304" pitchFamily="18" charset="0"/>
              </a:rPr>
              <a:t>. Prior knowledge of gene interrelationships can be leveraged gene expression studies to discover differentially regulated pathways, even where single genes in those pathways change expression too little to rise to statistical significance. These methods for gene-set enrichment analysis (GSEA) are being applied to GWAS, where, similarly, genetic risk is expected to be concentrated along biological pathways and multiple testing diminishes the statistical significance of associations considered individually.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Regulatory element enrichment analysis</a:t>
            </a:r>
            <a:r>
              <a:rPr lang="en-US" sz="2000" dirty="0">
                <a:latin typeface="Times New Roman" panose="02020603050405020304" pitchFamily="18" charset="0"/>
                <a:cs typeface="Times New Roman" panose="02020603050405020304" pitchFamily="18" charset="0"/>
              </a:rPr>
              <a:t>. A recent study used chromatin state maps to discover an enrichment of cell type–specific enhancers among the top associations in several GWAS, demonstrating the ability of high-resolution functional genomics maps to serve as a type of pathway </a:t>
            </a:r>
            <a:r>
              <a:rPr lang="en-US" sz="2000" dirty="0" smtClean="0">
                <a:latin typeface="Times New Roman" panose="02020603050405020304" pitchFamily="18" charset="0"/>
                <a:cs typeface="Times New Roman" panose="02020603050405020304" pitchFamily="18" charset="0"/>
              </a:rPr>
              <a:t>annotation</a:t>
            </a:r>
          </a:p>
          <a:p>
            <a:endParaRPr lang="en-US" sz="2000"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Gene expression</a:t>
            </a:r>
            <a:r>
              <a:rPr lang="en-US" sz="2000" dirty="0" smtClean="0">
                <a:latin typeface="Times New Roman" panose="02020603050405020304" pitchFamily="18" charset="0"/>
                <a:cs typeface="Times New Roman" panose="02020603050405020304" pitchFamily="18" charset="0"/>
              </a:rPr>
              <a:t>. Variation in gene expressions in different tissues may imply on the functionality of the gene (e.g</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GTEx</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5" name="Rectangle 1"/>
          <p:cNvSpPr>
            <a:spLocks noChangeArrowheads="1"/>
          </p:cNvSpPr>
          <p:nvPr/>
        </p:nvSpPr>
        <p:spPr bwMode="auto">
          <a:xfrm>
            <a:off x="125506" y="197604"/>
            <a:ext cx="2268891" cy="3847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Other categories</a:t>
            </a:r>
            <a:endPar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9D77C662-FF45-451A-9EC9-A9E0F58051BD}" type="slidenum">
              <a:rPr lang="en-US" smtClean="0"/>
              <a:t>31</a:t>
            </a:fld>
            <a:endParaRPr lang="en-US"/>
          </a:p>
        </p:txBody>
      </p:sp>
    </p:spTree>
    <p:extLst>
      <p:ext uri="{BB962C8B-B14F-4D97-AF65-F5344CB8AC3E}">
        <p14:creationId xmlns:p14="http://schemas.microsoft.com/office/powerpoint/2010/main" val="26002703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209" y="109537"/>
            <a:ext cx="8894109" cy="1177161"/>
          </a:xfrm>
          <a:prstGeom prst="rect">
            <a:avLst/>
          </a:prstGeom>
        </p:spPr>
      </p:pic>
      <p:pic>
        <p:nvPicPr>
          <p:cNvPr id="16386" name="Picture 2" descr="http://image.slidesharecdn.com/landrumhvp2014-140529200251-phpapp02/95/clinvar-a-central-repository-for-clinically-relevant-variants-melissa-j-landrum-4-638.jpg?cb=14013939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198" y="1515035"/>
            <a:ext cx="6329565" cy="47521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67083" y="5836283"/>
            <a:ext cx="3657600" cy="430887"/>
          </a:xfrm>
          <a:prstGeom prst="rect">
            <a:avLst/>
          </a:prstGeom>
        </p:spPr>
        <p:txBody>
          <a:bodyPr wrap="square">
            <a:spAutoFit/>
          </a:bodyPr>
          <a:lstStyle/>
          <a:p>
            <a:r>
              <a:rPr lang="en-US" sz="2200" dirty="0" smtClean="0">
                <a:latin typeface="Times New Roman" panose="02020603050405020304" pitchFamily="18" charset="0"/>
                <a:cs typeface="Times New Roman" panose="02020603050405020304" pitchFamily="18" charset="0"/>
              </a:rPr>
              <a:t>Popular among clinicians…</a:t>
            </a:r>
            <a:endParaRPr lang="en-US" sz="22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9D77C662-FF45-451A-9EC9-A9E0F58051BD}" type="slidenum">
              <a:rPr lang="en-US" smtClean="0"/>
              <a:t>32</a:t>
            </a:fld>
            <a:endParaRPr lang="en-US"/>
          </a:p>
        </p:txBody>
      </p:sp>
    </p:spTree>
    <p:extLst>
      <p:ext uri="{BB962C8B-B14F-4D97-AF65-F5344CB8AC3E}">
        <p14:creationId xmlns:p14="http://schemas.microsoft.com/office/powerpoint/2010/main" val="37396789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Rectangle 3"/>
          <p:cNvSpPr/>
          <p:nvPr/>
        </p:nvSpPr>
        <p:spPr>
          <a:xfrm>
            <a:off x="-1" y="0"/>
            <a:ext cx="8439325" cy="477054"/>
          </a:xfrm>
          <a:prstGeom prst="rect">
            <a:avLst/>
          </a:prstGeom>
        </p:spPr>
        <p:txBody>
          <a:bodyPr wrap="square">
            <a:spAutoFit/>
          </a:bodyPr>
          <a:lstStyle/>
          <a:p>
            <a:r>
              <a:rPr lang="en-US" sz="2500" b="1" dirty="0" smtClean="0">
                <a:solidFill>
                  <a:srgbClr val="000000"/>
                </a:solidFill>
                <a:latin typeface="Times New Roman" panose="02020603050405020304" pitchFamily="18" charset="0"/>
                <a:cs typeface="Times New Roman" panose="02020603050405020304" pitchFamily="18" charset="0"/>
              </a:rPr>
              <a:t>Exercise II</a:t>
            </a:r>
          </a:p>
        </p:txBody>
      </p:sp>
      <p:sp>
        <p:nvSpPr>
          <p:cNvPr id="5" name="TextBox 4"/>
          <p:cNvSpPr txBox="1"/>
          <p:nvPr/>
        </p:nvSpPr>
        <p:spPr>
          <a:xfrm>
            <a:off x="157606" y="594562"/>
            <a:ext cx="8829078" cy="5847755"/>
          </a:xfrm>
          <a:prstGeom prst="rect">
            <a:avLst/>
          </a:prstGeom>
          <a:noFill/>
        </p:spPr>
        <p:txBody>
          <a:bodyPr wrap="square" rtlCol="0">
            <a:spAutoFit/>
          </a:bodyPr>
          <a:lstStyle/>
          <a:p>
            <a:pPr marL="457200" indent="-457200" algn="l">
              <a:buFont typeface="+mj-lt"/>
              <a:buAutoNum type="arabicPeriod"/>
            </a:pPr>
            <a:r>
              <a:rPr lang="en-US" sz="2200" dirty="0" smtClean="0">
                <a:latin typeface="Times New Roman" panose="02020603050405020304" pitchFamily="18" charset="0"/>
                <a:cs typeface="Times New Roman" panose="02020603050405020304" pitchFamily="18" charset="0"/>
              </a:rPr>
              <a:t>Use </a:t>
            </a:r>
            <a:r>
              <a:rPr lang="en-US" sz="2200" dirty="0" err="1" smtClean="0">
                <a:latin typeface="Times New Roman" panose="02020603050405020304" pitchFamily="18" charset="0"/>
                <a:cs typeface="Times New Roman" panose="02020603050405020304" pitchFamily="18" charset="0"/>
              </a:rPr>
              <a:t>ClinVar</a:t>
            </a:r>
            <a:r>
              <a:rPr lang="en-US" sz="2200" dirty="0" smtClean="0">
                <a:latin typeface="Times New Roman" panose="02020603050405020304" pitchFamily="18" charset="0"/>
                <a:cs typeface="Times New Roman" panose="02020603050405020304" pitchFamily="18" charset="0"/>
              </a:rPr>
              <a:t> to find how many pathogenic variants are </a:t>
            </a:r>
            <a:r>
              <a:rPr lang="en-US" sz="2200" dirty="0">
                <a:latin typeface="Times New Roman" panose="02020603050405020304" pitchFamily="18" charset="0"/>
                <a:cs typeface="Times New Roman" panose="02020603050405020304" pitchFamily="18" charset="0"/>
              </a:rPr>
              <a:t>in </a:t>
            </a:r>
            <a:r>
              <a:rPr lang="en-US" sz="2200" dirty="0" smtClean="0">
                <a:latin typeface="Times New Roman" panose="02020603050405020304" pitchFamily="18" charset="0"/>
                <a:cs typeface="Times New Roman" panose="02020603050405020304" pitchFamily="18" charset="0"/>
              </a:rPr>
              <a:t>the </a:t>
            </a:r>
            <a:r>
              <a:rPr lang="en-US" sz="2200" i="1" dirty="0" smtClean="0">
                <a:latin typeface="Times New Roman" panose="02020603050405020304" pitchFamily="18" charset="0"/>
                <a:cs typeface="Times New Roman" panose="02020603050405020304" pitchFamily="18" charset="0"/>
              </a:rPr>
              <a:t>NFKB1</a:t>
            </a:r>
            <a:r>
              <a:rPr lang="en-US" sz="2200" dirty="0" smtClean="0">
                <a:latin typeface="Times New Roman" panose="02020603050405020304" pitchFamily="18" charset="0"/>
                <a:cs typeface="Times New Roman" panose="02020603050405020304" pitchFamily="18" charset="0"/>
              </a:rPr>
              <a:t> gene? How reliable is this information?</a:t>
            </a:r>
          </a:p>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The CHD8 gene is known to be associated with autism. Annotate the CHD8 SNP Rs192989929 using any annotation tool. What is your diagnostic?</a:t>
            </a:r>
          </a:p>
          <a:p>
            <a:pPr marL="457200" indent="-457200">
              <a:buFont typeface="+mj-lt"/>
              <a:buAutoNum type="arabicPeriod"/>
            </a:pPr>
            <a:endParaRPr lang="en-US" sz="2200" dirty="0"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Use any annotation tool to annotate the following variants</a:t>
            </a:r>
            <a:r>
              <a:rPr lang="en-US" sz="2200" dirty="0">
                <a:latin typeface="Times New Roman" panose="02020603050405020304" pitchFamily="18" charset="0"/>
                <a:cs typeface="Times New Roman" panose="02020603050405020304" pitchFamily="18" charset="0"/>
              </a:rPr>
              <a:t>. What is your diagnostic</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200" dirty="0" smtClean="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200" dirty="0" smtClean="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200" dirty="0" smtClean="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200" dirty="0"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How will you decide which variants are causal?</a:t>
            </a:r>
          </a:p>
          <a:p>
            <a:pPr marL="457200" indent="-457200">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dirty="0" smtClean="0">
                <a:latin typeface="Times New Roman" panose="02020603050405020304" pitchFamily="18" charset="0"/>
                <a:cs typeface="Times New Roman" panose="02020603050405020304" pitchFamily="18" charset="0"/>
              </a:rPr>
              <a:t>Which genes harbor these variants? To which pathways they belong to?</a:t>
            </a:r>
            <a:endParaRPr lang="en-US" sz="2200" dirty="0">
              <a:latin typeface="Times New Roman" panose="02020603050405020304" pitchFamily="18" charset="0"/>
              <a:cs typeface="Times New Roman" panose="02020603050405020304" pitchFamily="18" charset="0"/>
            </a:endParaRPr>
          </a:p>
        </p:txBody>
      </p:sp>
      <p:sp>
        <p:nvSpPr>
          <p:cNvPr id="3" name="Rectangle 2"/>
          <p:cNvSpPr/>
          <p:nvPr/>
        </p:nvSpPr>
        <p:spPr>
          <a:xfrm>
            <a:off x="3622132" y="3018158"/>
            <a:ext cx="5237347" cy="2246769"/>
          </a:xfrm>
          <a:prstGeom prst="rect">
            <a:avLst/>
          </a:prstGeom>
        </p:spPr>
        <p:txBody>
          <a:bodyPr wrap="square">
            <a:spAutoFit/>
          </a:bodyPr>
          <a:lstStyle/>
          <a:p>
            <a:r>
              <a:rPr lang="en-US" sz="2000" dirty="0">
                <a:solidFill>
                  <a:srgbClr val="C00000"/>
                </a:solidFill>
                <a:latin typeface="Times New Roman" panose="02020603050405020304" pitchFamily="18" charset="0"/>
                <a:cs typeface="Times New Roman" panose="02020603050405020304" pitchFamily="18" charset="0"/>
              </a:rPr>
              <a:t>rs121908745	rs78655421	rs77932196</a:t>
            </a:r>
          </a:p>
          <a:p>
            <a:r>
              <a:rPr lang="en-US" sz="2000" dirty="0">
                <a:solidFill>
                  <a:srgbClr val="C00000"/>
                </a:solidFill>
                <a:latin typeface="Times New Roman" panose="02020603050405020304" pitchFamily="18" charset="0"/>
                <a:cs typeface="Times New Roman" panose="02020603050405020304" pitchFamily="18" charset="0"/>
              </a:rPr>
              <a:t>	</a:t>
            </a:r>
            <a:r>
              <a:rPr lang="en-US" sz="2000" dirty="0" smtClean="0">
                <a:solidFill>
                  <a:srgbClr val="C00000"/>
                </a:solidFill>
                <a:latin typeface="Times New Roman" panose="02020603050405020304" pitchFamily="18" charset="0"/>
                <a:cs typeface="Times New Roman" panose="02020603050405020304" pitchFamily="18" charset="0"/>
              </a:rPr>
              <a:t>	rs2572886</a:t>
            </a:r>
            <a:r>
              <a:rPr lang="en-US" sz="2000" dirty="0">
                <a:solidFill>
                  <a:srgbClr val="C00000"/>
                </a:solidFill>
                <a:latin typeface="Times New Roman" panose="02020603050405020304" pitchFamily="18" charset="0"/>
                <a:cs typeface="Times New Roman" panose="02020603050405020304" pitchFamily="18" charset="0"/>
              </a:rPr>
              <a:t>	rs9264942</a:t>
            </a:r>
          </a:p>
          <a:p>
            <a:r>
              <a:rPr lang="en-US" sz="2000" dirty="0">
                <a:solidFill>
                  <a:srgbClr val="C00000"/>
                </a:solidFill>
                <a:latin typeface="Times New Roman" panose="02020603050405020304" pitchFamily="18" charset="0"/>
                <a:cs typeface="Times New Roman" panose="02020603050405020304" pitchFamily="18" charset="0"/>
              </a:rPr>
              <a:t>rs2745557	rs1143674	rs1445442</a:t>
            </a:r>
          </a:p>
          <a:p>
            <a:r>
              <a:rPr lang="en-US" sz="2000" dirty="0">
                <a:solidFill>
                  <a:srgbClr val="C00000"/>
                </a:solidFill>
                <a:latin typeface="Times New Roman" panose="02020603050405020304" pitchFamily="18" charset="0"/>
                <a:cs typeface="Times New Roman" panose="02020603050405020304" pitchFamily="18" charset="0"/>
              </a:rPr>
              <a:t>rs2075575	rs4800773	rs2075575</a:t>
            </a:r>
          </a:p>
          <a:p>
            <a:r>
              <a:rPr lang="en-US" sz="2000" dirty="0">
                <a:solidFill>
                  <a:srgbClr val="C00000"/>
                </a:solidFill>
                <a:latin typeface="Times New Roman" panose="02020603050405020304" pitchFamily="18" charset="0"/>
                <a:cs typeface="Times New Roman" panose="02020603050405020304" pitchFamily="18" charset="0"/>
              </a:rPr>
              <a:t>rs13186740	rs2042959	rs4867387</a:t>
            </a:r>
          </a:p>
          <a:p>
            <a:r>
              <a:rPr lang="en-US" sz="2000" dirty="0">
                <a:solidFill>
                  <a:srgbClr val="C00000"/>
                </a:solidFill>
                <a:latin typeface="Times New Roman" panose="02020603050405020304" pitchFamily="18" charset="0"/>
                <a:cs typeface="Times New Roman" panose="02020603050405020304" pitchFamily="18" charset="0"/>
              </a:rPr>
              <a:t>rs104886271	rs80359806	rs80359796</a:t>
            </a:r>
          </a:p>
          <a:p>
            <a:r>
              <a:rPr lang="en-US" sz="2000" dirty="0" smtClean="0">
                <a:solidFill>
                  <a:srgbClr val="C00000"/>
                </a:solidFill>
                <a:latin typeface="Times New Roman" panose="02020603050405020304" pitchFamily="18" charset="0"/>
                <a:cs typeface="Times New Roman" panose="02020603050405020304" pitchFamily="18" charset="0"/>
              </a:rPr>
              <a:t>rs4481887</a:t>
            </a:r>
            <a:r>
              <a:rPr lang="en-US" sz="2000" dirty="0">
                <a:solidFill>
                  <a:srgbClr val="C00000"/>
                </a:solidFill>
                <a:latin typeface="Times New Roman" panose="02020603050405020304" pitchFamily="18" charset="0"/>
                <a:cs typeface="Times New Roman" panose="02020603050405020304" pitchFamily="18" charset="0"/>
              </a:rPr>
              <a:t>	rs2153271	rs1042725</a:t>
            </a:r>
          </a:p>
        </p:txBody>
      </p:sp>
      <p:sp>
        <p:nvSpPr>
          <p:cNvPr id="2" name="Slide Number Placeholder 1"/>
          <p:cNvSpPr>
            <a:spLocks noGrp="1"/>
          </p:cNvSpPr>
          <p:nvPr>
            <p:ph type="sldNum" sz="quarter" idx="12"/>
          </p:nvPr>
        </p:nvSpPr>
        <p:spPr/>
        <p:txBody>
          <a:bodyPr/>
          <a:lstStyle/>
          <a:p>
            <a:fld id="{9D77C662-FF45-451A-9EC9-A9E0F58051BD}" type="slidenum">
              <a:rPr lang="en-US" smtClean="0"/>
              <a:t>33</a:t>
            </a:fld>
            <a:endParaRPr lang="en-US"/>
          </a:p>
        </p:txBody>
      </p:sp>
    </p:spTree>
    <p:extLst>
      <p:ext uri="{BB962C8B-B14F-4D97-AF65-F5344CB8AC3E}">
        <p14:creationId xmlns:p14="http://schemas.microsoft.com/office/powerpoint/2010/main" val="2151525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716630" cy="553998"/>
          </a:xfrm>
          <a:prstGeom prst="rect">
            <a:avLst/>
          </a:prstGeom>
        </p:spPr>
        <p:txBody>
          <a:bodyPr wrap="none">
            <a:spAutoFit/>
          </a:bodyPr>
          <a:lstStyle/>
          <a:p>
            <a:r>
              <a:rPr lang="en-US" sz="3000" b="1" dirty="0" smtClean="0">
                <a:solidFill>
                  <a:srgbClr val="0070C0"/>
                </a:solidFill>
                <a:latin typeface="Times New Roman" panose="02020603050405020304" pitchFamily="18" charset="0"/>
                <a:cs typeface="Times New Roman" panose="02020603050405020304" pitchFamily="18" charset="0"/>
              </a:rPr>
              <a:t>I finished my analysis, now what</a:t>
            </a:r>
            <a:r>
              <a:rPr lang="en-US" sz="3000" b="1" dirty="0">
                <a:solidFill>
                  <a:srgbClr val="0070C0"/>
                </a:solidFill>
                <a:latin typeface="Times New Roman" panose="02020603050405020304" pitchFamily="18" charset="0"/>
                <a:cs typeface="Times New Roman" panose="02020603050405020304" pitchFamily="18" charset="0"/>
              </a:rPr>
              <a:t>?</a:t>
            </a:r>
            <a:endParaRPr lang="en-US" sz="3000" b="1" i="0" dirty="0">
              <a:solidFill>
                <a:srgbClr val="0070C0"/>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724717"/>
            <a:ext cx="9127222" cy="6155531"/>
          </a:xfrm>
          <a:prstGeom prst="rect">
            <a:avLst/>
          </a:prstGeom>
        </p:spPr>
        <p:txBody>
          <a:bodyPr wrap="square">
            <a:spAutoFit/>
          </a:bodyPr>
          <a:lstStyle/>
          <a:p>
            <a:pPr algn="just"/>
            <a:r>
              <a:rPr lang="en-US" sz="2000" dirty="0" smtClean="0">
                <a:solidFill>
                  <a:srgbClr val="000000"/>
                </a:solidFill>
                <a:latin typeface="Times New Roman" panose="02020603050405020304" pitchFamily="18" charset="0"/>
                <a:cs typeface="Times New Roman" panose="02020603050405020304" pitchFamily="18" charset="0"/>
              </a:rPr>
              <a:t>Some </a:t>
            </a:r>
            <a:r>
              <a:rPr lang="en-US" sz="2000" dirty="0">
                <a:solidFill>
                  <a:srgbClr val="000000"/>
                </a:solidFill>
                <a:latin typeface="Times New Roman" panose="02020603050405020304" pitchFamily="18" charset="0"/>
                <a:cs typeface="Times New Roman" panose="02020603050405020304" pitchFamily="18" charset="0"/>
              </a:rPr>
              <a:t>web sites </a:t>
            </a:r>
            <a:r>
              <a:rPr lang="en-US" sz="2000" dirty="0" smtClean="0">
                <a:solidFill>
                  <a:srgbClr val="000000"/>
                </a:solidFill>
                <a:latin typeface="Times New Roman" panose="02020603050405020304" pitchFamily="18" charset="0"/>
                <a:cs typeface="Times New Roman" panose="02020603050405020304" pitchFamily="18" charset="0"/>
              </a:rPr>
              <a:t>offer </a:t>
            </a:r>
            <a:r>
              <a:rPr lang="en-US" sz="2000" dirty="0">
                <a:solidFill>
                  <a:srgbClr val="000000"/>
                </a:solidFill>
                <a:latin typeface="Times New Roman" panose="02020603050405020304" pitchFamily="18" charset="0"/>
                <a:cs typeface="Times New Roman" panose="02020603050405020304" pitchFamily="18" charset="0"/>
              </a:rPr>
              <a:t>free, user-friendly analysis.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r>
              <a:rPr lang="en-US" sz="2000" dirty="0" smtClean="0">
                <a:solidFill>
                  <a:srgbClr val="000000"/>
                </a:solidFill>
                <a:latin typeface="Times New Roman" panose="02020603050405020304" pitchFamily="18" charset="0"/>
                <a:cs typeface="Times New Roman" panose="02020603050405020304" pitchFamily="18" charset="0"/>
              </a:rPr>
              <a:t>A partial list of websites that accept transcript </a:t>
            </a:r>
            <a:r>
              <a:rPr lang="en-US" sz="2000" dirty="0">
                <a:solidFill>
                  <a:srgbClr val="000000"/>
                </a:solidFill>
                <a:latin typeface="Times New Roman" panose="02020603050405020304" pitchFamily="18" charset="0"/>
                <a:cs typeface="Times New Roman" panose="02020603050405020304" pitchFamily="18" charset="0"/>
              </a:rPr>
              <a:t>IDs and/or gene IDs</a:t>
            </a:r>
            <a:r>
              <a:rPr lang="en-US" sz="2000" dirty="0" smtClean="0">
                <a:solidFill>
                  <a:srgbClr val="000000"/>
                </a:solidFill>
                <a:latin typeface="Times New Roman" panose="02020603050405020304" pitchFamily="18" charset="0"/>
                <a:cs typeface="Times New Roman" panose="02020603050405020304" pitchFamily="18" charset="0"/>
              </a:rPr>
              <a:t>:</a:t>
            </a:r>
          </a:p>
          <a:p>
            <a:pPr algn="just"/>
            <a:endParaRPr lang="en-US" sz="2000" dirty="0">
              <a:solidFill>
                <a:srgbClr val="000000"/>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DAVID </a:t>
            </a:r>
            <a:r>
              <a:rPr lang="en-US" dirty="0">
                <a:solidFill>
                  <a:srgbClr val="000000"/>
                </a:solidFill>
                <a:latin typeface="Times New Roman" panose="02020603050405020304" pitchFamily="18" charset="0"/>
                <a:cs typeface="Times New Roman" panose="02020603050405020304" pitchFamily="18" charset="0"/>
              </a:rPr>
              <a:t>(</a:t>
            </a:r>
            <a:r>
              <a:rPr lang="en-US" dirty="0">
                <a:solidFill>
                  <a:srgbClr val="355F7C"/>
                </a:solidFill>
                <a:latin typeface="Times New Roman" panose="02020603050405020304" pitchFamily="18" charset="0"/>
                <a:cs typeface="Times New Roman" panose="02020603050405020304" pitchFamily="18" charset="0"/>
                <a:hlinkClick r:id="rId2"/>
              </a:rPr>
              <a:t>http://david.abcc.ncifcrf.gov/tools.jsp</a:t>
            </a:r>
            <a:r>
              <a:rPr lang="en-US" dirty="0">
                <a:solidFill>
                  <a:srgbClr val="000000"/>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a:t>
            </a:r>
            <a:r>
              <a:rPr lang="en-US" dirty="0" err="1" smtClean="0">
                <a:solidFill>
                  <a:srgbClr val="000000"/>
                </a:solidFill>
                <a:latin typeface="Times New Roman" panose="02020603050405020304" pitchFamily="18" charset="0"/>
                <a:cs typeface="Times New Roman" panose="02020603050405020304" pitchFamily="18" charset="0"/>
              </a:rPr>
              <a:t>ConsensusPathDB</a:t>
            </a:r>
            <a:r>
              <a:rPr lang="en-US" dirty="0" smtClean="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a:t>
            </a:r>
            <a:r>
              <a:rPr lang="en-US" dirty="0">
                <a:solidFill>
                  <a:srgbClr val="355F7C"/>
                </a:solidFill>
                <a:latin typeface="Times New Roman" panose="02020603050405020304" pitchFamily="18" charset="0"/>
                <a:cs typeface="Times New Roman" panose="02020603050405020304" pitchFamily="18" charset="0"/>
                <a:hlinkClick r:id="rId3"/>
              </a:rPr>
              <a:t>http://cpdb.molgen.mpg.de/</a:t>
            </a:r>
            <a:r>
              <a:rPr lang="en-US" dirty="0">
                <a:solidFill>
                  <a:srgbClr val="000000"/>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a:t>
            </a:r>
            <a:r>
              <a:rPr lang="en-US" dirty="0" err="1" smtClean="0">
                <a:solidFill>
                  <a:srgbClr val="000000"/>
                </a:solidFill>
                <a:latin typeface="Times New Roman" panose="02020603050405020304" pitchFamily="18" charset="0"/>
                <a:cs typeface="Times New Roman" panose="02020603050405020304" pitchFamily="18" charset="0"/>
              </a:rPr>
              <a:t>NetGestalt</a:t>
            </a:r>
            <a:r>
              <a:rPr lang="en-US" dirty="0" smtClean="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a:t>
            </a:r>
            <a:r>
              <a:rPr lang="en-US" dirty="0">
                <a:solidFill>
                  <a:srgbClr val="355F7C"/>
                </a:solidFill>
                <a:latin typeface="Times New Roman" panose="02020603050405020304" pitchFamily="18" charset="0"/>
                <a:cs typeface="Times New Roman" panose="02020603050405020304" pitchFamily="18" charset="0"/>
                <a:hlinkClick r:id="rId4"/>
              </a:rPr>
              <a:t>http://www.netgestalt.org/</a:t>
            </a:r>
            <a:r>
              <a:rPr lang="en-US" dirty="0">
                <a:solidFill>
                  <a:srgbClr val="000000"/>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Molecular </a:t>
            </a:r>
            <a:r>
              <a:rPr lang="en-US" dirty="0">
                <a:solidFill>
                  <a:srgbClr val="000000"/>
                </a:solidFill>
                <a:latin typeface="Times New Roman" panose="02020603050405020304" pitchFamily="18" charset="0"/>
                <a:cs typeface="Times New Roman" panose="02020603050405020304" pitchFamily="18" charset="0"/>
              </a:rPr>
              <a:t>Signatures Database (</a:t>
            </a:r>
            <a:r>
              <a:rPr lang="en-US" dirty="0">
                <a:solidFill>
                  <a:srgbClr val="355F7C"/>
                </a:solidFill>
                <a:latin typeface="Times New Roman" panose="02020603050405020304" pitchFamily="18" charset="0"/>
                <a:cs typeface="Times New Roman" panose="02020603050405020304" pitchFamily="18" charset="0"/>
                <a:hlinkClick r:id="rId5"/>
              </a:rPr>
              <a:t>http://www.broadinstitute.org/gsea/msigdb/index.jsp</a:t>
            </a:r>
            <a:r>
              <a:rPr lang="en-US" dirty="0">
                <a:solidFill>
                  <a:srgbClr val="000000"/>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PANTHER </a:t>
            </a:r>
            <a:r>
              <a:rPr lang="en-US" dirty="0">
                <a:solidFill>
                  <a:srgbClr val="000000"/>
                </a:solidFill>
                <a:latin typeface="Times New Roman" panose="02020603050405020304" pitchFamily="18" charset="0"/>
                <a:cs typeface="Times New Roman" panose="02020603050405020304" pitchFamily="18" charset="0"/>
              </a:rPr>
              <a:t>(</a:t>
            </a:r>
            <a:r>
              <a:rPr lang="en-US" dirty="0">
                <a:solidFill>
                  <a:srgbClr val="355F7C"/>
                </a:solidFill>
                <a:latin typeface="Times New Roman" panose="02020603050405020304" pitchFamily="18" charset="0"/>
                <a:cs typeface="Times New Roman" panose="02020603050405020304" pitchFamily="18" charset="0"/>
                <a:hlinkClick r:id="rId6"/>
              </a:rPr>
              <a:t>http://www.pantherdb.org/</a:t>
            </a:r>
            <a:r>
              <a:rPr lang="en-US" dirty="0">
                <a:solidFill>
                  <a:srgbClr val="000000"/>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Cognoscente </a:t>
            </a:r>
            <a:r>
              <a:rPr lang="en-US" dirty="0">
                <a:solidFill>
                  <a:srgbClr val="000000"/>
                </a:solidFill>
                <a:latin typeface="Times New Roman" panose="02020603050405020304" pitchFamily="18" charset="0"/>
                <a:cs typeface="Times New Roman" panose="02020603050405020304" pitchFamily="18" charset="0"/>
              </a:rPr>
              <a:t>(</a:t>
            </a:r>
            <a:r>
              <a:rPr lang="en-US" dirty="0">
                <a:solidFill>
                  <a:srgbClr val="355F7C"/>
                </a:solidFill>
                <a:latin typeface="Times New Roman" panose="02020603050405020304" pitchFamily="18" charset="0"/>
                <a:cs typeface="Times New Roman" panose="02020603050405020304" pitchFamily="18" charset="0"/>
                <a:hlinkClick r:id="rId7"/>
              </a:rPr>
              <a:t>http://vanburenlab.medicine.tamhsc.edu/cognoscente.shtml</a:t>
            </a:r>
            <a:r>
              <a:rPr lang="en-US" dirty="0">
                <a:solidFill>
                  <a:srgbClr val="000000"/>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Pathway </a:t>
            </a:r>
            <a:r>
              <a:rPr lang="en-US" dirty="0">
                <a:solidFill>
                  <a:srgbClr val="000000"/>
                </a:solidFill>
                <a:latin typeface="Times New Roman" panose="02020603050405020304" pitchFamily="18" charset="0"/>
                <a:cs typeface="Times New Roman" panose="02020603050405020304" pitchFamily="18" charset="0"/>
              </a:rPr>
              <a:t>Commons (</a:t>
            </a:r>
            <a:r>
              <a:rPr lang="en-US" dirty="0">
                <a:solidFill>
                  <a:srgbClr val="355F7C"/>
                </a:solidFill>
                <a:latin typeface="Times New Roman" panose="02020603050405020304" pitchFamily="18" charset="0"/>
                <a:cs typeface="Times New Roman" panose="02020603050405020304" pitchFamily="18" charset="0"/>
                <a:hlinkClick r:id="rId8"/>
              </a:rPr>
              <a:t>http://www.pathwaycommons.org/</a:t>
            </a:r>
            <a:r>
              <a:rPr lang="en-US" dirty="0">
                <a:solidFill>
                  <a:srgbClr val="000000"/>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a:t>
            </a:r>
            <a:r>
              <a:rPr lang="en-US" dirty="0" err="1" smtClean="0">
                <a:solidFill>
                  <a:srgbClr val="000000"/>
                </a:solidFill>
                <a:latin typeface="Times New Roman" panose="02020603050405020304" pitchFamily="18" charset="0"/>
                <a:cs typeface="Times New Roman" panose="02020603050405020304" pitchFamily="18" charset="0"/>
              </a:rPr>
              <a:t>Reactome</a:t>
            </a:r>
            <a:r>
              <a:rPr lang="en-US" dirty="0" smtClean="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a:t>
            </a:r>
            <a:r>
              <a:rPr lang="en-US" dirty="0">
                <a:solidFill>
                  <a:srgbClr val="355F7C"/>
                </a:solidFill>
                <a:latin typeface="Times New Roman" panose="02020603050405020304" pitchFamily="18" charset="0"/>
                <a:cs typeface="Times New Roman" panose="02020603050405020304" pitchFamily="18" charset="0"/>
                <a:hlinkClick r:id="rId9"/>
              </a:rPr>
              <a:t>http://www.reactome.org/</a:t>
            </a:r>
            <a:r>
              <a:rPr lang="en-US" dirty="0">
                <a:solidFill>
                  <a:srgbClr val="000000"/>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a:t>
            </a:r>
            <a:r>
              <a:rPr lang="en-US" dirty="0" err="1" smtClean="0">
                <a:solidFill>
                  <a:srgbClr val="000000"/>
                </a:solidFill>
                <a:latin typeface="Times New Roman" panose="02020603050405020304" pitchFamily="18" charset="0"/>
                <a:cs typeface="Times New Roman" panose="02020603050405020304" pitchFamily="18" charset="0"/>
              </a:rPr>
              <a:t>PathVisio</a:t>
            </a:r>
            <a:r>
              <a:rPr lang="en-US" dirty="0" smtClean="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a:t>
            </a:r>
            <a:r>
              <a:rPr lang="en-US" dirty="0">
                <a:solidFill>
                  <a:srgbClr val="355F7C"/>
                </a:solidFill>
                <a:latin typeface="Times New Roman" panose="02020603050405020304" pitchFamily="18" charset="0"/>
                <a:cs typeface="Times New Roman" panose="02020603050405020304" pitchFamily="18" charset="0"/>
                <a:hlinkClick r:id="rId10"/>
              </a:rPr>
              <a:t>http://www.pathvisio.org/</a:t>
            </a:r>
            <a:r>
              <a:rPr lang="en-US" dirty="0">
                <a:solidFill>
                  <a:srgbClr val="000000"/>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a:t>
            </a:r>
            <a:r>
              <a:rPr lang="en-US" dirty="0" err="1" smtClean="0">
                <a:solidFill>
                  <a:srgbClr val="000000"/>
                </a:solidFill>
                <a:latin typeface="Times New Roman" panose="02020603050405020304" pitchFamily="18" charset="0"/>
                <a:cs typeface="Times New Roman" panose="02020603050405020304" pitchFamily="18" charset="0"/>
              </a:rPr>
              <a:t>Moksiskaan</a:t>
            </a:r>
            <a:r>
              <a:rPr lang="en-US" dirty="0" smtClean="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a:t>
            </a:r>
            <a:r>
              <a:rPr lang="en-US" dirty="0">
                <a:solidFill>
                  <a:srgbClr val="355F7C"/>
                </a:solidFill>
                <a:latin typeface="Times New Roman" panose="02020603050405020304" pitchFamily="18" charset="0"/>
                <a:cs typeface="Times New Roman" panose="02020603050405020304" pitchFamily="18" charset="0"/>
                <a:hlinkClick r:id="rId11"/>
              </a:rPr>
              <a:t>http://csbi.ltdk.helsinki.fi/moksiskaan/</a:t>
            </a:r>
            <a:r>
              <a:rPr lang="en-US" dirty="0">
                <a:solidFill>
                  <a:srgbClr val="000000"/>
                </a:solidFill>
                <a:latin typeface="Times New Roman" panose="02020603050405020304" pitchFamily="18" charset="0"/>
                <a:cs typeface="Times New Roman" panose="02020603050405020304" pitchFamily="18" charset="0"/>
              </a:rPr>
              <a:t>)</a:t>
            </a:r>
          </a:p>
          <a:p>
            <a:pPr algn="just"/>
            <a:endParaRPr lang="en-US" sz="2000" dirty="0" smtClean="0">
              <a:solidFill>
                <a:srgbClr val="000000"/>
              </a:solidFill>
              <a:latin typeface="Times New Roman" panose="02020603050405020304" pitchFamily="18" charset="0"/>
              <a:cs typeface="Times New Roman" panose="02020603050405020304" pitchFamily="18" charset="0"/>
            </a:endParaRPr>
          </a:p>
          <a:p>
            <a:pPr algn="just"/>
            <a:r>
              <a:rPr lang="en-US" sz="2000" dirty="0" smtClean="0">
                <a:solidFill>
                  <a:srgbClr val="000000"/>
                </a:solidFill>
                <a:latin typeface="Times New Roman" panose="02020603050405020304" pitchFamily="18" charset="0"/>
                <a:cs typeface="Times New Roman" panose="02020603050405020304" pitchFamily="18" charset="0"/>
              </a:rPr>
              <a:t>There </a:t>
            </a:r>
            <a:r>
              <a:rPr lang="en-US" sz="2000" dirty="0">
                <a:solidFill>
                  <a:srgbClr val="000000"/>
                </a:solidFill>
                <a:latin typeface="Times New Roman" panose="02020603050405020304" pitchFamily="18" charset="0"/>
                <a:cs typeface="Times New Roman" panose="02020603050405020304" pitchFamily="18" charset="0"/>
              </a:rPr>
              <a:t>are free solutions that require some programming </a:t>
            </a:r>
            <a:r>
              <a:rPr lang="en-US" sz="2000" dirty="0" smtClean="0">
                <a:solidFill>
                  <a:srgbClr val="000000"/>
                </a:solidFill>
                <a:latin typeface="Times New Roman" panose="02020603050405020304" pitchFamily="18" charset="0"/>
                <a:cs typeface="Times New Roman" panose="02020603050405020304" pitchFamily="18" charset="0"/>
              </a:rPr>
              <a:t>knowledge, </a:t>
            </a:r>
            <a:r>
              <a:rPr lang="en-US" sz="2000" dirty="0">
                <a:solidFill>
                  <a:srgbClr val="000000"/>
                </a:solidFill>
                <a:latin typeface="Times New Roman" panose="02020603050405020304" pitchFamily="18" charset="0"/>
                <a:cs typeface="Times New Roman" panose="02020603050405020304" pitchFamily="18" charset="0"/>
              </a:rPr>
              <a:t>including several packages in Bioconductor (</a:t>
            </a:r>
            <a:r>
              <a:rPr lang="en-US" sz="2000" dirty="0">
                <a:solidFill>
                  <a:srgbClr val="355F7C"/>
                </a:solidFill>
                <a:latin typeface="Times New Roman" panose="02020603050405020304" pitchFamily="18" charset="0"/>
                <a:cs typeface="Times New Roman" panose="02020603050405020304" pitchFamily="18" charset="0"/>
                <a:hlinkClick r:id="rId12"/>
              </a:rPr>
              <a:t>http://bioconductor.org</a:t>
            </a:r>
            <a:r>
              <a:rPr lang="en-US" sz="2000" dirty="0" smtClean="0">
                <a:solidFill>
                  <a:srgbClr val="355F7C"/>
                </a:solidFill>
                <a:latin typeface="Times New Roman" panose="02020603050405020304" pitchFamily="18" charset="0"/>
                <a:cs typeface="Times New Roman" panose="02020603050405020304" pitchFamily="18" charset="0"/>
                <a:hlinkClick r:id="rId12"/>
              </a:rPr>
              <a:t>/</a:t>
            </a:r>
            <a:r>
              <a:rPr lang="en-US" sz="2000" dirty="0" smtClean="0">
                <a:solidFill>
                  <a:srgbClr val="000000"/>
                </a:solidFill>
                <a:latin typeface="Times New Roman" panose="02020603050405020304" pitchFamily="18" charset="0"/>
                <a:cs typeface="Times New Roman" panose="02020603050405020304" pitchFamily="18" charset="0"/>
              </a:rPr>
              <a:t>).</a:t>
            </a:r>
          </a:p>
          <a:p>
            <a:pPr algn="just"/>
            <a:endParaRPr lang="en-US" sz="2000" dirty="0">
              <a:solidFill>
                <a:srgbClr val="000000"/>
              </a:solidFill>
              <a:latin typeface="Times New Roman" panose="02020603050405020304" pitchFamily="18" charset="0"/>
              <a:cs typeface="Times New Roman" panose="02020603050405020304" pitchFamily="18" charset="0"/>
            </a:endParaRPr>
          </a:p>
          <a:p>
            <a:pPr algn="just"/>
            <a:r>
              <a:rPr lang="en-US" sz="2000" dirty="0" smtClean="0">
                <a:solidFill>
                  <a:srgbClr val="000000"/>
                </a:solidFill>
                <a:latin typeface="Times New Roman" panose="02020603050405020304" pitchFamily="18" charset="0"/>
                <a:cs typeface="Times New Roman" panose="02020603050405020304" pitchFamily="18" charset="0"/>
              </a:rPr>
              <a:t>Commercial solutions include:</a:t>
            </a:r>
            <a:endParaRPr lang="en-US" sz="2000" dirty="0">
              <a:solidFill>
                <a:srgbClr val="000000"/>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Ingenuity </a:t>
            </a:r>
            <a:r>
              <a:rPr lang="en-US" dirty="0">
                <a:solidFill>
                  <a:srgbClr val="000000"/>
                </a:solidFill>
                <a:latin typeface="Times New Roman" panose="02020603050405020304" pitchFamily="18" charset="0"/>
                <a:cs typeface="Times New Roman" panose="02020603050405020304" pitchFamily="18" charset="0"/>
              </a:rPr>
              <a:t>(</a:t>
            </a:r>
            <a:r>
              <a:rPr lang="en-US" dirty="0">
                <a:solidFill>
                  <a:srgbClr val="355F7C"/>
                </a:solidFill>
                <a:latin typeface="Times New Roman" panose="02020603050405020304" pitchFamily="18" charset="0"/>
                <a:cs typeface="Times New Roman" panose="02020603050405020304" pitchFamily="18" charset="0"/>
                <a:hlinkClick r:id="rId13"/>
              </a:rPr>
              <a:t>http://www.ingenuity.com/products/ipa</a:t>
            </a:r>
            <a:r>
              <a:rPr lang="en-US" dirty="0">
                <a:solidFill>
                  <a:srgbClr val="000000"/>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a:t>
            </a:r>
            <a:r>
              <a:rPr lang="en-US" dirty="0" err="1" smtClean="0">
                <a:solidFill>
                  <a:srgbClr val="000000"/>
                </a:solidFill>
                <a:latin typeface="Times New Roman" panose="02020603050405020304" pitchFamily="18" charset="0"/>
                <a:cs typeface="Times New Roman" panose="02020603050405020304" pitchFamily="18" charset="0"/>
              </a:rPr>
              <a:t>Advaita</a:t>
            </a:r>
            <a:r>
              <a:rPr lang="en-US" dirty="0" smtClean="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iPathwayGuide</a:t>
            </a:r>
            <a:r>
              <a:rPr lang="en-US" dirty="0">
                <a:solidFill>
                  <a:srgbClr val="000000"/>
                </a:solidFill>
                <a:latin typeface="Times New Roman" panose="02020603050405020304" pitchFamily="18" charset="0"/>
                <a:cs typeface="Times New Roman" panose="02020603050405020304" pitchFamily="18" charset="0"/>
              </a:rPr>
              <a:t> (</a:t>
            </a:r>
            <a:r>
              <a:rPr lang="en-US" dirty="0">
                <a:solidFill>
                  <a:srgbClr val="355F7C"/>
                </a:solidFill>
                <a:latin typeface="Times New Roman" panose="02020603050405020304" pitchFamily="18" charset="0"/>
                <a:cs typeface="Times New Roman" panose="02020603050405020304" pitchFamily="18" charset="0"/>
                <a:hlinkClick r:id="rId14"/>
              </a:rPr>
              <a:t>https://apps.advaitabio.com/ipg/home</a:t>
            </a:r>
            <a:r>
              <a:rPr lang="en-US" dirty="0">
                <a:solidFill>
                  <a:srgbClr val="000000"/>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smtClean="0">
                <a:solidFill>
                  <a:srgbClr val="000000"/>
                </a:solidFill>
                <a:latin typeface="Times New Roman" panose="02020603050405020304" pitchFamily="18" charset="0"/>
                <a:cs typeface="Times New Roman" panose="02020603050405020304" pitchFamily="18" charset="0"/>
              </a:rPr>
              <a:t> </a:t>
            </a:r>
            <a:r>
              <a:rPr lang="en-US" dirty="0" err="1" smtClean="0">
                <a:solidFill>
                  <a:srgbClr val="000000"/>
                </a:solidFill>
                <a:latin typeface="Times New Roman" panose="02020603050405020304" pitchFamily="18" charset="0"/>
                <a:cs typeface="Times New Roman" panose="02020603050405020304" pitchFamily="18" charset="0"/>
              </a:rPr>
              <a:t>Metacore</a:t>
            </a:r>
            <a:r>
              <a:rPr lang="en-US" dirty="0" smtClean="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a:t>
            </a:r>
            <a:r>
              <a:rPr lang="en-US" dirty="0">
                <a:solidFill>
                  <a:srgbClr val="355F7C"/>
                </a:solidFill>
                <a:latin typeface="Times New Roman" panose="02020603050405020304" pitchFamily="18" charset="0"/>
                <a:cs typeface="Times New Roman" panose="02020603050405020304" pitchFamily="18" charset="0"/>
                <a:hlinkClick r:id="rId15"/>
              </a:rPr>
              <a:t>http://lsresearch.thomsonreuters.com/</a:t>
            </a:r>
            <a:r>
              <a:rPr lang="en-US" dirty="0">
                <a:solidFill>
                  <a:srgbClr val="000000"/>
                </a:solidFill>
                <a:latin typeface="Times New Roman" panose="02020603050405020304" pitchFamily="18" charset="0"/>
                <a:cs typeface="Times New Roman" panose="02020603050405020304" pitchFamily="18" charset="0"/>
              </a:rPr>
              <a:t>)</a:t>
            </a:r>
            <a:endParaRPr lang="en-US" b="0" i="0" dirty="0">
              <a:solidFill>
                <a:srgbClr val="000000"/>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D77C662-FF45-451A-9EC9-A9E0F58051BD}" type="slidenum">
              <a:rPr lang="en-US" smtClean="0"/>
              <a:t>34</a:t>
            </a:fld>
            <a:endParaRPr lang="en-US"/>
          </a:p>
        </p:txBody>
      </p:sp>
    </p:spTree>
    <p:extLst>
      <p:ext uri="{BB962C8B-B14F-4D97-AF65-F5344CB8AC3E}">
        <p14:creationId xmlns:p14="http://schemas.microsoft.com/office/powerpoint/2010/main" val="4278875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35</a:t>
            </a:fld>
            <a:endParaRPr lang="en-US"/>
          </a:p>
        </p:txBody>
      </p:sp>
      <p:pic>
        <p:nvPicPr>
          <p:cNvPr id="5" name="Picture 4"/>
          <p:cNvPicPr>
            <a:picLocks noChangeAspect="1"/>
          </p:cNvPicPr>
          <p:nvPr/>
        </p:nvPicPr>
        <p:blipFill>
          <a:blip r:embed="rId2"/>
          <a:stretch>
            <a:fillRect/>
          </a:stretch>
        </p:blipFill>
        <p:spPr>
          <a:xfrm>
            <a:off x="6928343" y="1317742"/>
            <a:ext cx="2102733" cy="2899035"/>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739530" y="1317743"/>
            <a:ext cx="2140060" cy="2905257"/>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2408903" y="1317743"/>
            <a:ext cx="2227155" cy="2905256"/>
          </a:xfrm>
          <a:prstGeom prst="rect">
            <a:avLst/>
          </a:prstGeom>
          <a:ln>
            <a:solidFill>
              <a:schemeClr val="tx1"/>
            </a:solidFill>
          </a:ln>
        </p:spPr>
      </p:pic>
      <p:sp>
        <p:nvSpPr>
          <p:cNvPr id="8" name="Rectangle 7"/>
          <p:cNvSpPr/>
          <p:nvPr/>
        </p:nvSpPr>
        <p:spPr>
          <a:xfrm>
            <a:off x="-1" y="0"/>
            <a:ext cx="8439325" cy="477054"/>
          </a:xfrm>
          <a:prstGeom prst="rect">
            <a:avLst/>
          </a:prstGeom>
        </p:spPr>
        <p:txBody>
          <a:bodyPr wrap="square">
            <a:spAutoFit/>
          </a:bodyPr>
          <a:lstStyle/>
          <a:p>
            <a:r>
              <a:rPr lang="en-US" sz="2500" b="1" dirty="0" smtClean="0">
                <a:solidFill>
                  <a:srgbClr val="000000"/>
                </a:solidFill>
                <a:latin typeface="Times New Roman" panose="02020603050405020304" pitchFamily="18" charset="0"/>
                <a:cs typeface="Times New Roman" panose="02020603050405020304" pitchFamily="18" charset="0"/>
              </a:rPr>
              <a:t>Answers to Exercise I</a:t>
            </a:r>
          </a:p>
        </p:txBody>
      </p:sp>
      <p:sp>
        <p:nvSpPr>
          <p:cNvPr id="9" name="Rectangle 8"/>
          <p:cNvSpPr/>
          <p:nvPr/>
        </p:nvSpPr>
        <p:spPr>
          <a:xfrm>
            <a:off x="167530" y="4325026"/>
            <a:ext cx="8863546" cy="1477328"/>
          </a:xfrm>
          <a:prstGeom prst="rect">
            <a:avLst/>
          </a:prstGeom>
        </p:spPr>
        <p:txBody>
          <a:bodyPr wrap="square">
            <a:spAutoFit/>
          </a:bodyPr>
          <a:lstStyle/>
          <a:p>
            <a:r>
              <a:rPr lang="en-US" dirty="0" smtClean="0">
                <a:solidFill>
                  <a:srgbClr val="000000"/>
                </a:solidFill>
                <a:latin typeface="Arial" panose="020B0604020202020204" pitchFamily="34" charset="0"/>
              </a:rPr>
              <a:t>2) In </a:t>
            </a:r>
            <a:r>
              <a:rPr lang="en-US" dirty="0">
                <a:solidFill>
                  <a:srgbClr val="000000"/>
                </a:solidFill>
                <a:latin typeface="Arial" panose="020B0604020202020204" pitchFamily="34" charset="0"/>
              </a:rPr>
              <a:t>this study patients who underwent incidental appendectomy had 4.2 times the risk of post-operative wound infection compared to patients who did not undergo incidental appendectomy</a:t>
            </a:r>
            <a:r>
              <a:rPr lang="en-US" dirty="0" smtClean="0">
                <a:solidFill>
                  <a:srgbClr val="000000"/>
                </a:solidFill>
                <a:latin typeface="Arial" panose="020B0604020202020204" pitchFamily="34" charset="0"/>
              </a:rPr>
              <a:t>.</a:t>
            </a:r>
          </a:p>
          <a:p>
            <a:endParaRPr lang="en-US" dirty="0">
              <a:solidFill>
                <a:srgbClr val="000000"/>
              </a:solidFill>
              <a:latin typeface="Arial" panose="020B0604020202020204" pitchFamily="34" charset="0"/>
            </a:endParaRPr>
          </a:p>
          <a:p>
            <a:r>
              <a:rPr lang="en-US" dirty="0" smtClean="0">
                <a:solidFill>
                  <a:srgbClr val="000000"/>
                </a:solidFill>
                <a:latin typeface="Arial" panose="020B0604020202020204" pitchFamily="34" charset="0"/>
              </a:rPr>
              <a:t>3) d.</a:t>
            </a:r>
            <a:endParaRPr lang="en-US" dirty="0"/>
          </a:p>
        </p:txBody>
      </p:sp>
      <p:sp>
        <p:nvSpPr>
          <p:cNvPr id="10" name="Rectangle 9"/>
          <p:cNvSpPr/>
          <p:nvPr/>
        </p:nvSpPr>
        <p:spPr>
          <a:xfrm>
            <a:off x="167530" y="569386"/>
            <a:ext cx="8863546" cy="646331"/>
          </a:xfrm>
          <a:prstGeom prst="rect">
            <a:avLst/>
          </a:prstGeom>
        </p:spPr>
        <p:txBody>
          <a:bodyPr wrap="square">
            <a:spAutoFit/>
          </a:bodyPr>
          <a:lstStyle/>
          <a:p>
            <a:r>
              <a:rPr lang="en-US" dirty="0" smtClean="0">
                <a:solidFill>
                  <a:srgbClr val="000000"/>
                </a:solidFill>
                <a:latin typeface="Arial" panose="020B0604020202020204" pitchFamily="34" charset="0"/>
              </a:rPr>
              <a:t>1) Using the calculators we can calculate OR and RR. The </a:t>
            </a:r>
            <a:r>
              <a:rPr lang="en-US" i="1" dirty="0" smtClean="0">
                <a:solidFill>
                  <a:srgbClr val="000000"/>
                </a:solidFill>
                <a:latin typeface="Arial" panose="020B0604020202020204" pitchFamily="34" charset="0"/>
              </a:rPr>
              <a:t>p</a:t>
            </a:r>
            <a:r>
              <a:rPr lang="en-US" dirty="0" smtClean="0">
                <a:solidFill>
                  <a:srgbClr val="000000"/>
                </a:solidFill>
                <a:latin typeface="Arial" panose="020B0604020202020204" pitchFamily="34" charset="0"/>
              </a:rPr>
              <a:t>-value is the only variable that depends on the sample size.</a:t>
            </a:r>
            <a:endParaRPr lang="en-US" dirty="0"/>
          </a:p>
        </p:txBody>
      </p:sp>
    </p:spTree>
    <p:extLst>
      <p:ext uri="{BB962C8B-B14F-4D97-AF65-F5344CB8AC3E}">
        <p14:creationId xmlns:p14="http://schemas.microsoft.com/office/powerpoint/2010/main" val="33548757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252814"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The pipeline so far</a:t>
            </a:r>
            <a:endParaRPr lang="en-US" sz="3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342132" y="744235"/>
            <a:ext cx="2722398" cy="4816551"/>
          </a:xfrm>
          <a:prstGeom prst="rect">
            <a:avLst/>
          </a:prstGeom>
          <a:ln w="28575">
            <a:solidFill>
              <a:schemeClr val="tx1"/>
            </a:solidFill>
          </a:ln>
        </p:spPr>
      </p:pic>
      <p:sp>
        <p:nvSpPr>
          <p:cNvPr id="4" name="TextBox 3"/>
          <p:cNvSpPr txBox="1"/>
          <p:nvPr/>
        </p:nvSpPr>
        <p:spPr>
          <a:xfrm>
            <a:off x="899097" y="4870684"/>
            <a:ext cx="4222377" cy="2015936"/>
          </a:xfrm>
          <a:prstGeom prst="rect">
            <a:avLst/>
          </a:prstGeom>
          <a:solidFill>
            <a:schemeClr val="accent4">
              <a:lumMod val="40000"/>
              <a:lumOff val="60000"/>
            </a:schemeClr>
          </a:solidFill>
        </p:spPr>
        <p:txBody>
          <a:bodyPr wrap="square" rtlCol="0">
            <a:spAutoFit/>
          </a:bodyPr>
          <a:lstStyle/>
          <a:p>
            <a:r>
              <a:rPr lang="en-US" sz="2500" dirty="0" smtClean="0">
                <a:latin typeface="Times New Roman" panose="02020603050405020304" pitchFamily="18" charset="0"/>
                <a:cs typeface="Times New Roman" panose="02020603050405020304" pitchFamily="18" charset="0"/>
              </a:rPr>
              <a:t>532 variants are significantly associated with the disease with high odds ratio (OR).</a:t>
            </a:r>
          </a:p>
          <a:p>
            <a:endParaRPr lang="en-US" sz="2500" dirty="0">
              <a:latin typeface="Times New Roman" panose="02020603050405020304" pitchFamily="18" charset="0"/>
              <a:cs typeface="Times New Roman" panose="02020603050405020304" pitchFamily="18" charset="0"/>
            </a:endParaRPr>
          </a:p>
          <a:p>
            <a:pPr algn="ctr"/>
            <a:r>
              <a:rPr lang="en-US" sz="2500" b="1" dirty="0" smtClean="0">
                <a:latin typeface="Times New Roman" panose="02020603050405020304" pitchFamily="18" charset="0"/>
                <a:cs typeface="Times New Roman" panose="02020603050405020304" pitchFamily="18" charset="0"/>
              </a:rPr>
              <a:t>Now what ?</a:t>
            </a:r>
            <a:endParaRPr lang="en-US" sz="25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19952" y="1111623"/>
            <a:ext cx="4980666" cy="3084911"/>
          </a:xfrm>
          <a:prstGeom prst="rect">
            <a:avLst/>
          </a:prstGeom>
        </p:spPr>
      </p:pic>
      <p:sp>
        <p:nvSpPr>
          <p:cNvPr id="7" name="Rectangle 6"/>
          <p:cNvSpPr/>
          <p:nvPr/>
        </p:nvSpPr>
        <p:spPr>
          <a:xfrm>
            <a:off x="4087906" y="1111623"/>
            <a:ext cx="1412712" cy="14702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5500618" y="726305"/>
            <a:ext cx="841514" cy="3853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500618" y="2581835"/>
            <a:ext cx="823584" cy="29968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own Arrow 16"/>
          <p:cNvSpPr/>
          <p:nvPr/>
        </p:nvSpPr>
        <p:spPr>
          <a:xfrm>
            <a:off x="2608729" y="3989294"/>
            <a:ext cx="932330" cy="737954"/>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D77C662-FF45-451A-9EC9-A9E0F58051BD}" type="slidenum">
              <a:rPr lang="en-US" smtClean="0"/>
              <a:t>4</a:t>
            </a:fld>
            <a:endParaRPr lang="en-US"/>
          </a:p>
        </p:txBody>
      </p:sp>
    </p:spTree>
    <p:extLst>
      <p:ext uri="{BB962C8B-B14F-4D97-AF65-F5344CB8AC3E}">
        <p14:creationId xmlns:p14="http://schemas.microsoft.com/office/powerpoint/2010/main" val="363804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5</a:t>
            </a:fld>
            <a:endParaRPr lang="en-US"/>
          </a:p>
        </p:txBody>
      </p:sp>
      <p:sp>
        <p:nvSpPr>
          <p:cNvPr id="5" name="Rectangle 4"/>
          <p:cNvSpPr/>
          <p:nvPr/>
        </p:nvSpPr>
        <p:spPr>
          <a:xfrm>
            <a:off x="2014440" y="2851355"/>
            <a:ext cx="5205271" cy="553998"/>
          </a:xfrm>
          <a:prstGeom prst="rect">
            <a:avLst/>
          </a:prstGeom>
        </p:spPr>
        <p:txBody>
          <a:bodyPr wrap="none">
            <a:spAutoFit/>
          </a:bodyPr>
          <a:lstStyle/>
          <a:p>
            <a:pPr algn="ctr"/>
            <a:r>
              <a:rPr lang="en-US" sz="3000" b="1" dirty="0" smtClean="0">
                <a:solidFill>
                  <a:srgbClr val="2389DC"/>
                </a:solidFill>
                <a:latin typeface="Times New Roman" panose="02020603050405020304" pitchFamily="18" charset="0"/>
                <a:cs typeface="Times New Roman" panose="02020603050405020304" pitchFamily="18" charset="0"/>
              </a:rPr>
              <a:t>Odds </a:t>
            </a:r>
            <a:r>
              <a:rPr lang="en-US" sz="3000" b="1" dirty="0">
                <a:solidFill>
                  <a:srgbClr val="2389DC"/>
                </a:solidFill>
                <a:latin typeface="Times New Roman" panose="02020603050405020304" pitchFamily="18" charset="0"/>
                <a:cs typeface="Times New Roman" panose="02020603050405020304" pitchFamily="18" charset="0"/>
              </a:rPr>
              <a:t>Ratios and Relative </a:t>
            </a:r>
            <a:r>
              <a:rPr lang="en-US" sz="3000" b="1" dirty="0" smtClean="0">
                <a:solidFill>
                  <a:srgbClr val="2389DC"/>
                </a:solidFill>
                <a:latin typeface="Times New Roman" panose="02020603050405020304" pitchFamily="18" charset="0"/>
                <a:cs typeface="Times New Roman" panose="02020603050405020304" pitchFamily="18" charset="0"/>
              </a:rPr>
              <a:t>Risk</a:t>
            </a:r>
            <a:endParaRPr lang="en-US"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798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6</a:t>
            </a:fld>
            <a:endParaRPr lang="en-US"/>
          </a:p>
        </p:txBody>
      </p:sp>
      <p:sp>
        <p:nvSpPr>
          <p:cNvPr id="5" name="Rectangle 4"/>
          <p:cNvSpPr/>
          <p:nvPr/>
        </p:nvSpPr>
        <p:spPr>
          <a:xfrm>
            <a:off x="0" y="0"/>
            <a:ext cx="3938386"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Odds </a:t>
            </a:r>
            <a:r>
              <a:rPr lang="en-US" sz="3000" b="1" dirty="0" smtClean="0">
                <a:solidFill>
                  <a:srgbClr val="2389DC"/>
                </a:solidFill>
                <a:latin typeface="Times New Roman" panose="02020603050405020304" pitchFamily="18" charset="0"/>
                <a:cs typeface="Times New Roman" panose="02020603050405020304" pitchFamily="18" charset="0"/>
              </a:rPr>
              <a:t>and probabilities</a:t>
            </a:r>
            <a:endParaRPr lang="en-US" sz="30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4021394" y="4130752"/>
            <a:ext cx="5122606" cy="2727247"/>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0" y="628917"/>
            <a:ext cx="4817806" cy="3114541"/>
          </a:xfrm>
          <a:prstGeom prst="rect">
            <a:avLst/>
          </a:prstGeom>
          <a:ln>
            <a:solidFill>
              <a:schemeClr val="tx1"/>
            </a:solidFill>
          </a:ln>
        </p:spPr>
      </p:pic>
      <p:sp>
        <p:nvSpPr>
          <p:cNvPr id="8" name="Rectangle 7"/>
          <p:cNvSpPr/>
          <p:nvPr/>
        </p:nvSpPr>
        <p:spPr>
          <a:xfrm>
            <a:off x="0" y="4010640"/>
            <a:ext cx="4021394" cy="1323439"/>
          </a:xfrm>
          <a:prstGeom prst="rect">
            <a:avLst/>
          </a:prstGeom>
        </p:spPr>
        <p:txBody>
          <a:bodyPr wrap="square">
            <a:spAutoFit/>
          </a:bodyPr>
          <a:lstStyle/>
          <a:p>
            <a:r>
              <a:rPr lang="en-US" sz="2000" dirty="0">
                <a:solidFill>
                  <a:srgbClr val="2B2B2B"/>
                </a:solidFill>
                <a:latin typeface="Times New Roman" panose="02020603050405020304" pitchFamily="18" charset="0"/>
                <a:cs typeface="Times New Roman" panose="02020603050405020304" pitchFamily="18" charset="0"/>
              </a:rPr>
              <a:t>Probability is defined as the fraction of desired outcomes in the context of every possible outcome with a value between 0 and </a:t>
            </a:r>
            <a:r>
              <a:rPr lang="en-US" sz="2000" dirty="0" smtClean="0">
                <a:solidFill>
                  <a:srgbClr val="2B2B2B"/>
                </a:solidFill>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9" name="Rectangle 8"/>
          <p:cNvSpPr/>
          <p:nvPr/>
        </p:nvSpPr>
        <p:spPr>
          <a:xfrm>
            <a:off x="5122606" y="628917"/>
            <a:ext cx="4021394" cy="1015663"/>
          </a:xfrm>
          <a:prstGeom prst="rect">
            <a:avLst/>
          </a:prstGeom>
        </p:spPr>
        <p:txBody>
          <a:bodyPr wrap="square">
            <a:spAutoFit/>
          </a:bodyPr>
          <a:lstStyle/>
          <a:p>
            <a:r>
              <a:rPr lang="en-US" sz="2000" dirty="0">
                <a:solidFill>
                  <a:srgbClr val="2B2B2B"/>
                </a:solidFill>
                <a:latin typeface="Times New Roman" panose="02020603050405020304" pitchFamily="18" charset="0"/>
                <a:cs typeface="Times New Roman" panose="02020603050405020304" pitchFamily="18" charset="0"/>
              </a:rPr>
              <a:t>Odds can have any value from zero to infinity and they represent a ratio of desired outcomes versus the field. </a:t>
            </a:r>
            <a:endParaRPr lang="en-US" sz="2000" dirty="0">
              <a:latin typeface="Times New Roman" panose="02020603050405020304" pitchFamily="18" charset="0"/>
              <a:cs typeface="Times New Roman" panose="02020603050405020304" pitchFamily="18" charset="0"/>
            </a:endParaRPr>
          </a:p>
        </p:txBody>
      </p:sp>
      <p:sp>
        <p:nvSpPr>
          <p:cNvPr id="10" name="Rectangle 9"/>
          <p:cNvSpPr/>
          <p:nvPr/>
        </p:nvSpPr>
        <p:spPr>
          <a:xfrm>
            <a:off x="393290" y="2979175"/>
            <a:ext cx="4198375" cy="734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91665" y="6083885"/>
            <a:ext cx="4198375" cy="734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50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7</a:t>
            </a:fld>
            <a:endParaRPr lang="en-US"/>
          </a:p>
        </p:txBody>
      </p:sp>
      <p:sp>
        <p:nvSpPr>
          <p:cNvPr id="5" name="Rectangle 4"/>
          <p:cNvSpPr/>
          <p:nvPr/>
        </p:nvSpPr>
        <p:spPr>
          <a:xfrm>
            <a:off x="0" y="0"/>
            <a:ext cx="2202847"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Odds Ratios</a:t>
            </a:r>
            <a:endParaRPr lang="en-US" sz="3000" b="1" dirty="0">
              <a:latin typeface="Times New Roman" panose="02020603050405020304" pitchFamily="18" charset="0"/>
              <a:cs typeface="Times New Roman" panose="02020603050405020304" pitchFamily="18" charset="0"/>
            </a:endParaRPr>
          </a:p>
        </p:txBody>
      </p:sp>
      <p:sp>
        <p:nvSpPr>
          <p:cNvPr id="2" name="Rectangle 1"/>
          <p:cNvSpPr/>
          <p:nvPr/>
        </p:nvSpPr>
        <p:spPr>
          <a:xfrm>
            <a:off x="98324" y="951064"/>
            <a:ext cx="8927690" cy="1446550"/>
          </a:xfrm>
          <a:prstGeom prst="rect">
            <a:avLst/>
          </a:prstGeom>
          <a:solidFill>
            <a:schemeClr val="accent2">
              <a:lumMod val="40000"/>
              <a:lumOff val="60000"/>
            </a:schemeClr>
          </a:solidFill>
        </p:spPr>
        <p:txBody>
          <a:bodyPr wrap="square">
            <a:spAutoFit/>
          </a:bodyPr>
          <a:lstStyle/>
          <a:p>
            <a:r>
              <a:rPr lang="en-US" sz="2200" dirty="0">
                <a:latin typeface="Times New Roman" panose="02020603050405020304" pitchFamily="18" charset="0"/>
                <a:cs typeface="Times New Roman" panose="02020603050405020304" pitchFamily="18" charset="0"/>
              </a:rPr>
              <a:t>An </a:t>
            </a:r>
            <a:r>
              <a:rPr lang="en-US" sz="2200" b="1" dirty="0">
                <a:latin typeface="Times New Roman" panose="02020603050405020304" pitchFamily="18" charset="0"/>
                <a:cs typeface="Times New Roman" panose="02020603050405020304" pitchFamily="18" charset="0"/>
              </a:rPr>
              <a:t>odds ratio</a:t>
            </a:r>
            <a:r>
              <a:rPr lang="en-US" sz="2200" dirty="0">
                <a:latin typeface="Times New Roman" panose="02020603050405020304" pitchFamily="18" charset="0"/>
                <a:cs typeface="Times New Roman" panose="02020603050405020304" pitchFamily="18" charset="0"/>
              </a:rPr>
              <a:t> (OR) is a measure of association between an exposure and an outcome. </a:t>
            </a:r>
            <a:r>
              <a:rPr lang="en-US" sz="2200" dirty="0" smtClean="0">
                <a:latin typeface="Times New Roman" panose="02020603050405020304" pitchFamily="18" charset="0"/>
                <a:cs typeface="Times New Roman" panose="02020603050405020304" pitchFamily="18" charset="0"/>
              </a:rPr>
              <a:t>OR </a:t>
            </a:r>
            <a:r>
              <a:rPr lang="en-US" sz="2200" dirty="0">
                <a:latin typeface="Times New Roman" panose="02020603050405020304" pitchFamily="18" charset="0"/>
                <a:cs typeface="Times New Roman" panose="02020603050405020304" pitchFamily="18" charset="0"/>
              </a:rPr>
              <a:t>represents the </a:t>
            </a:r>
            <a:r>
              <a:rPr lang="en-US" sz="2200" b="1" dirty="0">
                <a:latin typeface="Times New Roman" panose="02020603050405020304" pitchFamily="18" charset="0"/>
                <a:cs typeface="Times New Roman" panose="02020603050405020304" pitchFamily="18" charset="0"/>
              </a:rPr>
              <a:t>odds</a:t>
            </a:r>
            <a:r>
              <a:rPr lang="en-US" sz="2200" dirty="0">
                <a:latin typeface="Times New Roman" panose="02020603050405020304" pitchFamily="18" charset="0"/>
                <a:cs typeface="Times New Roman" panose="02020603050405020304" pitchFamily="18" charset="0"/>
              </a:rPr>
              <a:t> that an outcome will occur given a particular exposure, compared to the </a:t>
            </a:r>
            <a:r>
              <a:rPr lang="en-US" sz="2200" b="1" dirty="0">
                <a:latin typeface="Times New Roman" panose="02020603050405020304" pitchFamily="18" charset="0"/>
                <a:cs typeface="Times New Roman" panose="02020603050405020304" pitchFamily="18" charset="0"/>
              </a:rPr>
              <a:t>odds</a:t>
            </a:r>
            <a:r>
              <a:rPr lang="en-US" sz="2200" dirty="0">
                <a:latin typeface="Times New Roman" panose="02020603050405020304" pitchFamily="18" charset="0"/>
                <a:cs typeface="Times New Roman" panose="02020603050405020304" pitchFamily="18" charset="0"/>
              </a:rPr>
              <a:t> of the outcome occurring in the absence of that </a:t>
            </a:r>
            <a:r>
              <a:rPr lang="en-US" sz="2200" dirty="0" smtClean="0">
                <a:latin typeface="Times New Roman" panose="02020603050405020304" pitchFamily="18" charset="0"/>
                <a:cs typeface="Times New Roman" panose="02020603050405020304" pitchFamily="18" charset="0"/>
              </a:rPr>
              <a:t>exposure.</a:t>
            </a:r>
            <a:endParaRPr lang="en-US" sz="2200" dirty="0">
              <a:latin typeface="Times New Roman" panose="02020603050405020304" pitchFamily="18" charset="0"/>
              <a:cs typeface="Times New Roman" panose="02020603050405020304" pitchFamily="18" charset="0"/>
            </a:endParaRPr>
          </a:p>
        </p:txBody>
      </p:sp>
      <p:sp>
        <p:nvSpPr>
          <p:cNvPr id="3" name="Rectangle 2"/>
          <p:cNvSpPr/>
          <p:nvPr/>
        </p:nvSpPr>
        <p:spPr>
          <a:xfrm>
            <a:off x="116669" y="6352144"/>
            <a:ext cx="5663380" cy="369332"/>
          </a:xfrm>
          <a:prstGeom prst="rect">
            <a:avLst/>
          </a:prstGeom>
        </p:spPr>
        <p:txBody>
          <a:bodyPr wrap="square">
            <a:spAutoFit/>
          </a:bodyPr>
          <a:lstStyle/>
          <a:p>
            <a:r>
              <a:rPr lang="en-US" dirty="0">
                <a:hlinkClick r:id="rId3"/>
              </a:rPr>
              <a:t>https://www.ncbi.nlm.nih.gov/pmc/articles/PMC2938757</a:t>
            </a:r>
            <a:r>
              <a:rPr lang="en-US" dirty="0" smtClean="0">
                <a:hlinkClick r:id="rId3"/>
              </a:rPr>
              <a:t>/</a:t>
            </a:r>
            <a:endParaRPr lang="en-US" dirty="0"/>
          </a:p>
        </p:txBody>
      </p:sp>
      <p:sp>
        <p:nvSpPr>
          <p:cNvPr id="9" name="Rectangle 8"/>
          <p:cNvSpPr/>
          <p:nvPr/>
        </p:nvSpPr>
        <p:spPr>
          <a:xfrm>
            <a:off x="98324" y="2564011"/>
            <a:ext cx="8927690" cy="2585323"/>
          </a:xfrm>
          <a:prstGeom prst="rect">
            <a:avLst/>
          </a:prstGeom>
          <a:solidFill>
            <a:schemeClr val="accent4">
              <a:lumMod val="20000"/>
              <a:lumOff val="80000"/>
            </a:schemeClr>
          </a:solidFill>
        </p:spPr>
        <p:txBody>
          <a:bodyPr wrap="square">
            <a:spAutoFit/>
          </a:bodyPr>
          <a:lstStyle/>
          <a:p>
            <a:r>
              <a:rPr lang="en-US" dirty="0" smtClean="0">
                <a:solidFill>
                  <a:srgbClr val="000000"/>
                </a:solidFill>
                <a:latin typeface="Times New Roman" panose="02020603050405020304" pitchFamily="18" charset="0"/>
              </a:rPr>
              <a:t>ORs </a:t>
            </a:r>
            <a:r>
              <a:rPr lang="en-US" dirty="0">
                <a:solidFill>
                  <a:srgbClr val="000000"/>
                </a:solidFill>
                <a:latin typeface="Times New Roman" panose="02020603050405020304" pitchFamily="18" charset="0"/>
              </a:rPr>
              <a:t>are used to compare the relative odds of the occurrence of the outcome of interest (</a:t>
            </a:r>
            <a:r>
              <a:rPr lang="en-US" dirty="0" smtClean="0">
                <a:solidFill>
                  <a:srgbClr val="000000"/>
                </a:solidFill>
                <a:latin typeface="Times New Roman" panose="02020603050405020304" pitchFamily="18" charset="0"/>
              </a:rPr>
              <a:t>e.g., </a:t>
            </a:r>
            <a:r>
              <a:rPr lang="en-US" dirty="0">
                <a:solidFill>
                  <a:srgbClr val="000000"/>
                </a:solidFill>
                <a:latin typeface="Times New Roman" panose="02020603050405020304" pitchFamily="18" charset="0"/>
              </a:rPr>
              <a:t>disease or disorder), given exposure to the variable of interest (e.g</a:t>
            </a:r>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health characteristic, aspect of medical history).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odds ratio can also be used to determine whether a particular exposure is a risk factor for a particular outcome, and to compare the magnitude of various risk factors for that outcome</a:t>
            </a:r>
            <a:r>
              <a:rPr lang="en-US" dirty="0" smtClean="0">
                <a:solidFill>
                  <a:srgbClr val="000000"/>
                </a:solidFill>
                <a:latin typeface="Times New Roman" panose="02020603050405020304" pitchFamily="18" charset="0"/>
              </a:rPr>
              <a:t>.</a:t>
            </a:r>
          </a:p>
          <a:p>
            <a:endParaRPr lang="en-US" dirty="0">
              <a:solidFill>
                <a:srgbClr val="000000"/>
              </a:solidFill>
              <a:latin typeface="Times New Roman" panose="02020603050405020304" pitchFamily="18" charset="0"/>
            </a:endParaRPr>
          </a:p>
          <a:p>
            <a:pPr>
              <a:buFont typeface="Arial" panose="020B0604020202020204" pitchFamily="34" charset="0"/>
              <a:buChar char="•"/>
            </a:pPr>
            <a:r>
              <a:rPr lang="en-US" dirty="0">
                <a:solidFill>
                  <a:srgbClr val="000000"/>
                </a:solidFill>
                <a:latin typeface="Times New Roman" panose="02020603050405020304" pitchFamily="18" charset="0"/>
              </a:rPr>
              <a:t>OR=1 Exposure does not affect odds of outcome</a:t>
            </a:r>
          </a:p>
          <a:p>
            <a:pPr>
              <a:buFont typeface="Arial" panose="020B0604020202020204" pitchFamily="34" charset="0"/>
              <a:buChar char="•"/>
            </a:pPr>
            <a:r>
              <a:rPr lang="en-US" dirty="0">
                <a:solidFill>
                  <a:srgbClr val="000000"/>
                </a:solidFill>
                <a:latin typeface="Times New Roman" panose="02020603050405020304" pitchFamily="18" charset="0"/>
              </a:rPr>
              <a:t>OR&gt;1 Exposure associated with higher odds of outcome</a:t>
            </a:r>
          </a:p>
          <a:p>
            <a:pPr>
              <a:buFont typeface="Arial" panose="020B0604020202020204" pitchFamily="34" charset="0"/>
              <a:buChar char="•"/>
            </a:pPr>
            <a:r>
              <a:rPr lang="en-US" dirty="0">
                <a:solidFill>
                  <a:srgbClr val="000000"/>
                </a:solidFill>
                <a:latin typeface="Times New Roman" panose="02020603050405020304" pitchFamily="18" charset="0"/>
              </a:rPr>
              <a:t>OR&lt;1 Exposure associated with lower odds of outcome</a:t>
            </a:r>
            <a:endParaRPr lang="en-US" b="0" i="0" dirty="0">
              <a:solidFill>
                <a:srgbClr val="000000"/>
              </a:solidFill>
              <a:effectLst/>
              <a:latin typeface="Times New Roman" panose="02020603050405020304" pitchFamily="18" charset="0"/>
            </a:endParaRPr>
          </a:p>
        </p:txBody>
      </p:sp>
      <p:pic>
        <p:nvPicPr>
          <p:cNvPr id="10" name="Picture 9"/>
          <p:cNvPicPr>
            <a:picLocks noChangeAspect="1"/>
          </p:cNvPicPr>
          <p:nvPr/>
        </p:nvPicPr>
        <p:blipFill>
          <a:blip r:embed="rId4"/>
          <a:stretch>
            <a:fillRect/>
          </a:stretch>
        </p:blipFill>
        <p:spPr>
          <a:xfrm>
            <a:off x="6457950" y="4065814"/>
            <a:ext cx="2364044" cy="1083520"/>
          </a:xfrm>
          <a:prstGeom prst="rect">
            <a:avLst/>
          </a:prstGeom>
        </p:spPr>
      </p:pic>
      <p:pic>
        <p:nvPicPr>
          <p:cNvPr id="11" name="Picture 10"/>
          <p:cNvPicPr>
            <a:picLocks noChangeAspect="1"/>
          </p:cNvPicPr>
          <p:nvPr/>
        </p:nvPicPr>
        <p:blipFill>
          <a:blip r:embed="rId5"/>
          <a:stretch>
            <a:fillRect/>
          </a:stretch>
        </p:blipFill>
        <p:spPr>
          <a:xfrm>
            <a:off x="3973769" y="5315731"/>
            <a:ext cx="4848225" cy="514350"/>
          </a:xfrm>
          <a:prstGeom prst="rect">
            <a:avLst/>
          </a:prstGeom>
        </p:spPr>
      </p:pic>
    </p:spTree>
    <p:extLst>
      <p:ext uri="{BB962C8B-B14F-4D97-AF65-F5344CB8AC3E}">
        <p14:creationId xmlns:p14="http://schemas.microsoft.com/office/powerpoint/2010/main" val="873208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8</a:t>
            </a:fld>
            <a:endParaRPr lang="en-US"/>
          </a:p>
        </p:txBody>
      </p:sp>
      <p:sp>
        <p:nvSpPr>
          <p:cNvPr id="5" name="TextBox 4"/>
          <p:cNvSpPr txBox="1"/>
          <p:nvPr/>
        </p:nvSpPr>
        <p:spPr>
          <a:xfrm>
            <a:off x="60182" y="1200936"/>
            <a:ext cx="8495071" cy="4832092"/>
          </a:xfrm>
          <a:prstGeom prst="rect">
            <a:avLst/>
          </a:prstGeom>
          <a:noFill/>
        </p:spPr>
        <p:txBody>
          <a:bodyPr wrap="square" rtlCol="0">
            <a:spAutoFit/>
          </a:bodyPr>
          <a:lstStyle/>
          <a:p>
            <a:r>
              <a:rPr lang="en-US" sz="2200" dirty="0" smtClean="0">
                <a:latin typeface="Times New Roman" panose="02020603050405020304" pitchFamily="18" charset="0"/>
                <a:cs typeface="Times New Roman" panose="02020603050405020304" pitchFamily="18" charset="0"/>
              </a:rPr>
              <a:t>You hold a case-control study. </a:t>
            </a:r>
          </a:p>
          <a:p>
            <a:r>
              <a:rPr lang="en-US" sz="2200" dirty="0" smtClean="0">
                <a:latin typeface="Times New Roman" panose="02020603050405020304" pitchFamily="18" charset="0"/>
                <a:cs typeface="Times New Roman" panose="02020603050405020304" pitchFamily="18" charset="0"/>
              </a:rPr>
              <a:t>You recruited 100 patients and 100 matching controls. </a:t>
            </a:r>
          </a:p>
          <a:p>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If 90 of your cases and 10 of your controls have </a:t>
            </a:r>
          </a:p>
          <a:p>
            <a:r>
              <a:rPr lang="en-US" sz="2200" dirty="0" smtClean="0">
                <a:latin typeface="Times New Roman" panose="02020603050405020304" pitchFamily="18" charset="0"/>
                <a:cs typeface="Times New Roman" panose="02020603050405020304" pitchFamily="18" charset="0"/>
              </a:rPr>
              <a:t>the alternative allele, what are the odds ratio?</a:t>
            </a:r>
          </a:p>
          <a:p>
            <a:endParaRPr lang="en-US" sz="2200" dirty="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Now assume that only 11 cases and 10 controls</a:t>
            </a:r>
          </a:p>
          <a:p>
            <a:r>
              <a:rPr lang="en-US" sz="2200" dirty="0" smtClean="0">
                <a:latin typeface="Times New Roman" panose="02020603050405020304" pitchFamily="18" charset="0"/>
                <a:cs typeface="Times New Roman" panose="02020603050405020304" pitchFamily="18" charset="0"/>
              </a:rPr>
              <a:t>show the alternative allele, what are the odds ratio?</a:t>
            </a:r>
          </a:p>
          <a:p>
            <a:endParaRPr lang="en-US" sz="2200" dirty="0">
              <a:latin typeface="Times New Roman" panose="02020603050405020304" pitchFamily="18" charset="0"/>
              <a:cs typeface="Times New Roman" panose="02020603050405020304" pitchFamily="18" charset="0"/>
            </a:endParaRPr>
          </a:p>
          <a:p>
            <a:endParaRPr lang="en-US" sz="2200" dirty="0" smtClean="0">
              <a:latin typeface="Times New Roman" panose="02020603050405020304" pitchFamily="18" charset="0"/>
              <a:cs typeface="Times New Roman" panose="02020603050405020304" pitchFamily="18" charset="0"/>
            </a:endParaRPr>
          </a:p>
          <a:p>
            <a:endParaRPr lang="en-US" sz="2200" dirty="0" smtClean="0">
              <a:latin typeface="Times New Roman" panose="02020603050405020304" pitchFamily="18" charset="0"/>
              <a:cs typeface="Times New Roman" panose="02020603050405020304" pitchFamily="18" charset="0"/>
            </a:endParaRPr>
          </a:p>
          <a:p>
            <a:r>
              <a:rPr lang="en-US" sz="2200" u="sng" dirty="0" smtClean="0">
                <a:solidFill>
                  <a:srgbClr val="0070C0"/>
                </a:solidFill>
                <a:latin typeface="Times New Roman" panose="02020603050405020304" pitchFamily="18" charset="0"/>
                <a:cs typeface="Times New Roman" panose="02020603050405020304" pitchFamily="18" charset="0"/>
              </a:rPr>
              <a:t>Guidelines</a:t>
            </a:r>
            <a:r>
              <a:rPr lang="en-US" sz="2200" dirty="0" smtClean="0">
                <a:solidFill>
                  <a:srgbClr val="0070C0"/>
                </a:solidFill>
                <a:latin typeface="Times New Roman" panose="02020603050405020304" pitchFamily="18" charset="0"/>
                <a:cs typeface="Times New Roman" panose="02020603050405020304" pitchFamily="18" charset="0"/>
              </a:rPr>
              <a:t>: oftentimes you will encounter statistically significant findings with OR that range between 1 and 1.5. OR &lt;2 can be easily explained due to population structure. Be skeptical of OR smaller than 2.5-3.</a:t>
            </a:r>
            <a:endParaRPr lang="en-US" sz="2200" dirty="0">
              <a:solidFill>
                <a:srgbClr val="0070C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885379" y="2177760"/>
            <a:ext cx="2990850" cy="2533650"/>
          </a:xfrm>
          <a:prstGeom prst="rect">
            <a:avLst/>
          </a:prstGeom>
          <a:ln>
            <a:solidFill>
              <a:schemeClr val="accent1"/>
            </a:solidFill>
          </a:ln>
        </p:spPr>
      </p:pic>
      <p:sp>
        <p:nvSpPr>
          <p:cNvPr id="7" name="Rectangle 6"/>
          <p:cNvSpPr/>
          <p:nvPr/>
        </p:nvSpPr>
        <p:spPr>
          <a:xfrm>
            <a:off x="2845428" y="637383"/>
            <a:ext cx="6291594" cy="369332"/>
          </a:xfrm>
          <a:prstGeom prst="rect">
            <a:avLst/>
          </a:prstGeom>
        </p:spPr>
        <p:txBody>
          <a:bodyPr wrap="none">
            <a:spAutoFit/>
          </a:bodyPr>
          <a:lstStyle/>
          <a:p>
            <a:r>
              <a:rPr lang="en-US" b="1" dirty="0" smtClean="0"/>
              <a:t>Online calculator</a:t>
            </a:r>
            <a:r>
              <a:rPr lang="en-US" dirty="0" smtClean="0"/>
              <a:t>: </a:t>
            </a:r>
            <a:r>
              <a:rPr lang="en-US" dirty="0" smtClean="0">
                <a:hlinkClick r:id="rId3"/>
              </a:rPr>
              <a:t>https</a:t>
            </a:r>
            <a:r>
              <a:rPr lang="en-US" dirty="0">
                <a:hlinkClick r:id="rId3"/>
              </a:rPr>
              <a:t>://</a:t>
            </a:r>
            <a:r>
              <a:rPr lang="en-US" dirty="0" smtClean="0">
                <a:hlinkClick r:id="rId3"/>
              </a:rPr>
              <a:t>www.medcalc.org/calc/odds_ratio.php</a:t>
            </a:r>
            <a:endParaRPr lang="en-US" dirty="0"/>
          </a:p>
        </p:txBody>
      </p:sp>
      <p:sp>
        <p:nvSpPr>
          <p:cNvPr id="8" name="Rectangle 7"/>
          <p:cNvSpPr/>
          <p:nvPr/>
        </p:nvSpPr>
        <p:spPr>
          <a:xfrm>
            <a:off x="0" y="0"/>
            <a:ext cx="4307718"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Let’s calculate some ORs</a:t>
            </a:r>
            <a:endParaRPr lang="en-US" sz="3000" b="1" dirty="0">
              <a:latin typeface="Times New Roman" panose="02020603050405020304" pitchFamily="18" charset="0"/>
              <a:cs typeface="Times New Roman" panose="02020603050405020304" pitchFamily="18" charset="0"/>
            </a:endParaRPr>
          </a:p>
        </p:txBody>
      </p:sp>
      <p:sp>
        <p:nvSpPr>
          <p:cNvPr id="9" name="Rectangle 8"/>
          <p:cNvSpPr/>
          <p:nvPr/>
        </p:nvSpPr>
        <p:spPr>
          <a:xfrm>
            <a:off x="0" y="6582976"/>
            <a:ext cx="9137022" cy="276999"/>
          </a:xfrm>
          <a:prstGeom prst="rect">
            <a:avLst/>
          </a:prstGeom>
        </p:spPr>
        <p:txBody>
          <a:bodyPr wrap="square">
            <a:spAutoFit/>
          </a:bodyPr>
          <a:lstStyle/>
          <a:p>
            <a:pPr marL="457200" marR="0" indent="-457200">
              <a:spcBef>
                <a:spcPts val="0"/>
              </a:spcBef>
              <a:spcAft>
                <a:spcPts val="800"/>
              </a:spcAft>
            </a:pPr>
            <a:r>
              <a:rPr lang="en-US" sz="1200" dirty="0">
                <a:latin typeface="Calibri" panose="020F0502020204030204" pitchFamily="34" charset="0"/>
                <a:ea typeface="Calibri" panose="020F0502020204030204" pitchFamily="34" charset="0"/>
                <a:cs typeface="Arial" panose="020B0604020202020204" pitchFamily="34" charset="0"/>
              </a:rPr>
              <a:t>McClellan J, King MC. 2010. Genetic heterogeneity in human disease. Cell. 141:210-217.</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442923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D77C662-FF45-451A-9EC9-A9E0F58051BD}" type="slidenum">
              <a:rPr lang="en-US" smtClean="0"/>
              <a:t>9</a:t>
            </a:fld>
            <a:endParaRPr lang="en-US"/>
          </a:p>
        </p:txBody>
      </p:sp>
      <p:sp>
        <p:nvSpPr>
          <p:cNvPr id="5" name="Rectangle 4"/>
          <p:cNvSpPr/>
          <p:nvPr/>
        </p:nvSpPr>
        <p:spPr>
          <a:xfrm>
            <a:off x="0" y="0"/>
            <a:ext cx="2837252" cy="553998"/>
          </a:xfrm>
          <a:prstGeom prst="rect">
            <a:avLst/>
          </a:prstGeom>
        </p:spPr>
        <p:txBody>
          <a:bodyPr wrap="none">
            <a:spAutoFit/>
          </a:bodyPr>
          <a:lstStyle/>
          <a:p>
            <a:r>
              <a:rPr lang="en-US" sz="3000" b="1" dirty="0" smtClean="0">
                <a:solidFill>
                  <a:srgbClr val="2389DC"/>
                </a:solidFill>
                <a:latin typeface="Times New Roman" panose="02020603050405020304" pitchFamily="18" charset="0"/>
                <a:cs typeface="Times New Roman" panose="02020603050405020304" pitchFamily="18" charset="0"/>
              </a:rPr>
              <a:t>A disease allele?</a:t>
            </a:r>
            <a:endParaRPr lang="en-US" sz="3000" b="1" dirty="0">
              <a:latin typeface="Times New Roman" panose="02020603050405020304" pitchFamily="18" charset="0"/>
              <a:cs typeface="Times New Roman" panose="02020603050405020304" pitchFamily="18" charset="0"/>
            </a:endParaRPr>
          </a:p>
        </p:txBody>
      </p:sp>
      <p:sp>
        <p:nvSpPr>
          <p:cNvPr id="9" name="Rectangle 8"/>
          <p:cNvSpPr/>
          <p:nvPr/>
        </p:nvSpPr>
        <p:spPr>
          <a:xfrm>
            <a:off x="0" y="6488668"/>
            <a:ext cx="6740013" cy="369332"/>
          </a:xfrm>
          <a:prstGeom prst="rect">
            <a:avLst/>
          </a:prstGeom>
        </p:spPr>
        <p:txBody>
          <a:bodyPr wrap="square">
            <a:spAutoFit/>
          </a:bodyPr>
          <a:lstStyle/>
          <a:p>
            <a:r>
              <a:rPr lang="en-US" dirty="0" smtClean="0">
                <a:hlinkClick r:id="rId2"/>
              </a:rPr>
              <a:t>https://www.ncbi.nlm.nih.gov/pubmed/17341484?dopt=Abstract</a:t>
            </a:r>
            <a:endParaRPr lang="en-US" dirty="0"/>
          </a:p>
        </p:txBody>
      </p:sp>
      <p:sp>
        <p:nvSpPr>
          <p:cNvPr id="11" name="Rectangle 10"/>
          <p:cNvSpPr/>
          <p:nvPr/>
        </p:nvSpPr>
        <p:spPr>
          <a:xfrm>
            <a:off x="0" y="935934"/>
            <a:ext cx="9144000" cy="646331"/>
          </a:xfrm>
          <a:prstGeom prst="rect">
            <a:avLst/>
          </a:prstGeom>
        </p:spPr>
        <p:txBody>
          <a:bodyPr wrap="square">
            <a:spAutoFit/>
          </a:bodyPr>
          <a:lstStyle/>
          <a:p>
            <a:r>
              <a:rPr lang="en-US" dirty="0" smtClean="0">
                <a:solidFill>
                  <a:srgbClr val="333333"/>
                </a:solidFill>
                <a:latin typeface="Helvetica Neue"/>
              </a:rPr>
              <a:t>To </a:t>
            </a:r>
            <a:r>
              <a:rPr lang="en-US" dirty="0">
                <a:solidFill>
                  <a:srgbClr val="333333"/>
                </a:solidFill>
                <a:latin typeface="Helvetica Neue"/>
              </a:rPr>
              <a:t>calculate overall risk for </a:t>
            </a:r>
            <a:r>
              <a:rPr lang="en-US" b="1" dirty="0">
                <a:solidFill>
                  <a:srgbClr val="333333"/>
                </a:solidFill>
                <a:latin typeface="Helvetica Neue"/>
              </a:rPr>
              <a:t>breast </a:t>
            </a:r>
            <a:r>
              <a:rPr lang="en-US" b="1" dirty="0" smtClean="0">
                <a:solidFill>
                  <a:srgbClr val="333333"/>
                </a:solidFill>
                <a:latin typeface="Helvetica Neue"/>
              </a:rPr>
              <a:t>cancer</a:t>
            </a:r>
            <a:r>
              <a:rPr lang="en-US" dirty="0">
                <a:solidFill>
                  <a:srgbClr val="333333"/>
                </a:solidFill>
                <a:latin typeface="Helvetica Neue"/>
              </a:rPr>
              <a:t>, </a:t>
            </a:r>
            <a:r>
              <a:rPr lang="en-US" dirty="0" smtClean="0">
                <a:solidFill>
                  <a:srgbClr val="333333"/>
                </a:solidFill>
                <a:latin typeface="Helvetica Neue"/>
              </a:rPr>
              <a:t>Johnson et al. (2007) counted </a:t>
            </a:r>
            <a:r>
              <a:rPr lang="en-US" dirty="0">
                <a:solidFill>
                  <a:srgbClr val="333333"/>
                </a:solidFill>
                <a:latin typeface="Helvetica Neue"/>
              </a:rPr>
              <a:t>the total </a:t>
            </a:r>
            <a:r>
              <a:rPr lang="en-US" dirty="0" smtClean="0">
                <a:solidFill>
                  <a:srgbClr val="333333"/>
                </a:solidFill>
                <a:latin typeface="Helvetica Neue"/>
              </a:rPr>
              <a:t>alleles </a:t>
            </a:r>
            <a:r>
              <a:rPr lang="en-US" dirty="0">
                <a:solidFill>
                  <a:srgbClr val="333333"/>
                </a:solidFill>
                <a:latin typeface="Helvetica Neue"/>
              </a:rPr>
              <a:t>that had relative frequencies (in their control population) of less than 10</a:t>
            </a:r>
            <a:r>
              <a:rPr lang="en-US" dirty="0" smtClean="0">
                <a:solidFill>
                  <a:srgbClr val="333333"/>
                </a:solidFill>
                <a:latin typeface="Helvetica Neue"/>
              </a:rPr>
              <a:t>%.</a:t>
            </a:r>
            <a:endParaRPr lang="en-US" b="0" i="0" dirty="0">
              <a:solidFill>
                <a:srgbClr val="333333"/>
              </a:solidFill>
              <a:effectLst/>
              <a:latin typeface="Helvetica Neue"/>
            </a:endParaRPr>
          </a:p>
        </p:txBody>
      </p:sp>
      <p:pic>
        <p:nvPicPr>
          <p:cNvPr id="12" name="Picture 11"/>
          <p:cNvPicPr>
            <a:picLocks noChangeAspect="1"/>
          </p:cNvPicPr>
          <p:nvPr/>
        </p:nvPicPr>
        <p:blipFill>
          <a:blip r:embed="rId3"/>
          <a:stretch>
            <a:fillRect/>
          </a:stretch>
        </p:blipFill>
        <p:spPr>
          <a:xfrm>
            <a:off x="1268361" y="1962827"/>
            <a:ext cx="7757652" cy="3497574"/>
          </a:xfrm>
          <a:prstGeom prst="rect">
            <a:avLst/>
          </a:prstGeom>
          <a:ln>
            <a:solidFill>
              <a:schemeClr val="tx1"/>
            </a:solidFill>
          </a:ln>
        </p:spPr>
      </p:pic>
    </p:spTree>
    <p:extLst>
      <p:ext uri="{BB962C8B-B14F-4D97-AF65-F5344CB8AC3E}">
        <p14:creationId xmlns:p14="http://schemas.microsoft.com/office/powerpoint/2010/main" val="1268063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new default">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default" id="{23719BC3-B3EF-4F0B-AFBD-92D54E8B150A}" vid="{DB671262-672C-4B13-BDBE-C01D390711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2340</TotalTime>
  <Words>2076</Words>
  <Application>Microsoft Office PowerPoint</Application>
  <PresentationFormat>On-screen Show (4:3)</PresentationFormat>
  <Paragraphs>344</Paragraphs>
  <Slides>35</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Helvetica Neue</vt:lpstr>
      <vt:lpstr>Times New Roman</vt:lpstr>
      <vt:lpstr>Trebuchet MS</vt:lpstr>
      <vt:lpstr>Wingdings</vt:lpstr>
      <vt:lpstr>new 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eran</dc:creator>
  <cp:lastModifiedBy>Eran</cp:lastModifiedBy>
  <cp:revision>275</cp:revision>
  <dcterms:created xsi:type="dcterms:W3CDTF">2016-01-15T00:45:56Z</dcterms:created>
  <dcterms:modified xsi:type="dcterms:W3CDTF">2017-01-24T01:16:43Z</dcterms:modified>
</cp:coreProperties>
</file>